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handoutMasterIdLst>
    <p:handoutMasterId r:id="rId52"/>
  </p:handoutMasterIdLst>
  <p:sldIdLst>
    <p:sldId id="257" r:id="rId2"/>
    <p:sldId id="258" r:id="rId3"/>
    <p:sldId id="290" r:id="rId4"/>
    <p:sldId id="289" r:id="rId5"/>
    <p:sldId id="259" r:id="rId6"/>
    <p:sldId id="305" r:id="rId7"/>
    <p:sldId id="260" r:id="rId8"/>
    <p:sldId id="261" r:id="rId9"/>
    <p:sldId id="307" r:id="rId10"/>
    <p:sldId id="262" r:id="rId11"/>
    <p:sldId id="263" r:id="rId12"/>
    <p:sldId id="291" r:id="rId13"/>
    <p:sldId id="299" r:id="rId14"/>
    <p:sldId id="292" r:id="rId15"/>
    <p:sldId id="293" r:id="rId16"/>
    <p:sldId id="264" r:id="rId17"/>
    <p:sldId id="306" r:id="rId18"/>
    <p:sldId id="265" r:id="rId19"/>
    <p:sldId id="266" r:id="rId20"/>
    <p:sldId id="294" r:id="rId21"/>
    <p:sldId id="301" r:id="rId22"/>
    <p:sldId id="302" r:id="rId23"/>
    <p:sldId id="303" r:id="rId24"/>
    <p:sldId id="267" r:id="rId25"/>
    <p:sldId id="272" r:id="rId26"/>
    <p:sldId id="308" r:id="rId27"/>
    <p:sldId id="309" r:id="rId28"/>
    <p:sldId id="296" r:id="rId29"/>
    <p:sldId id="310" r:id="rId30"/>
    <p:sldId id="273" r:id="rId31"/>
    <p:sldId id="274" r:id="rId32"/>
    <p:sldId id="297" r:id="rId33"/>
    <p:sldId id="275" r:id="rId34"/>
    <p:sldId id="276" r:id="rId35"/>
    <p:sldId id="277" r:id="rId36"/>
    <p:sldId id="278" r:id="rId37"/>
    <p:sldId id="279" r:id="rId38"/>
    <p:sldId id="280" r:id="rId39"/>
    <p:sldId id="281" r:id="rId40"/>
    <p:sldId id="311" r:id="rId41"/>
    <p:sldId id="282" r:id="rId42"/>
    <p:sldId id="283" r:id="rId43"/>
    <p:sldId id="313" r:id="rId44"/>
    <p:sldId id="312" r:id="rId45"/>
    <p:sldId id="286" r:id="rId46"/>
    <p:sldId id="288" r:id="rId47"/>
    <p:sldId id="298" r:id="rId48"/>
    <p:sldId id="287" r:id="rId49"/>
    <p:sldId id="304" r:id="rId5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21F1"/>
    <a:srgbClr val="0823A8"/>
    <a:srgbClr val="0046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341" autoAdjust="0"/>
  </p:normalViewPr>
  <p:slideViewPr>
    <p:cSldViewPr>
      <p:cViewPr varScale="1">
        <p:scale>
          <a:sx n="79" d="100"/>
          <a:sy n="79" d="100"/>
        </p:scale>
        <p:origin x="54" y="1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38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D519A841-229C-4536-9187-C2ADFE99B617}" type="datetimeFigureOut">
              <a:rPr lang="zh-CN" altLang="en-US"/>
              <a:pPr>
                <a:defRPr/>
              </a:pPr>
              <a:t>2024/11/13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A95BE26F-04B8-415D-B1CD-C9BB6047607F}"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27AC1450-904E-4FA6-8761-E4FAC0837620}" type="datetimeFigureOut">
              <a:rPr lang="zh-CN" altLang="en-US"/>
              <a:pPr>
                <a:defRPr/>
              </a:pPr>
              <a:t>2024/11/13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30564BA8-0B8C-47CD-BCA4-1448C8AFB81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r>
              <a:rPr lang="zh-CN" altLang="zh-CN" sz="1200" kern="1200" dirty="0">
                <a:solidFill>
                  <a:schemeClr val="tx1"/>
                </a:solidFill>
                <a:latin typeface="+mn-lt"/>
                <a:ea typeface="+mn-ea"/>
                <a:cs typeface="+mn-cs"/>
              </a:rPr>
              <a:t>对于图</a:t>
            </a:r>
            <a:r>
              <a:rPr lang="en-US" altLang="zh-CN" sz="1200" kern="1200" dirty="0">
                <a:solidFill>
                  <a:schemeClr val="tx1"/>
                </a:solidFill>
                <a:latin typeface="+mn-lt"/>
                <a:ea typeface="+mn-ea"/>
                <a:cs typeface="+mn-cs"/>
              </a:rPr>
              <a:t>16-6</a:t>
            </a:r>
            <a:r>
              <a:rPr lang="zh-CN" altLang="zh-CN" sz="1200" kern="1200" dirty="0">
                <a:solidFill>
                  <a:schemeClr val="tx1"/>
                </a:solidFill>
                <a:latin typeface="+mn-lt"/>
                <a:ea typeface="+mn-ea"/>
                <a:cs typeface="+mn-cs"/>
              </a:rPr>
              <a:t>左边的原始数据表（全局表），它的三个列“</a:t>
            </a:r>
            <a:r>
              <a:rPr lang="en-US" altLang="zh-CN" sz="1200" kern="1200" dirty="0">
                <a:solidFill>
                  <a:schemeClr val="tx1"/>
                </a:solidFill>
                <a:latin typeface="+mn-lt"/>
                <a:ea typeface="+mn-ea"/>
                <a:cs typeface="+mn-cs"/>
              </a:rPr>
              <a:t>Date/Time</a:t>
            </a:r>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Material</a:t>
            </a:r>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 </a:t>
            </a:r>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Customer Name</a:t>
            </a:r>
            <a:r>
              <a:rPr lang="zh-CN" altLang="zh-CN" sz="1200" kern="1200" dirty="0">
                <a:solidFill>
                  <a:schemeClr val="tx1"/>
                </a:solidFill>
                <a:latin typeface="+mn-lt"/>
                <a:ea typeface="+mn-ea"/>
                <a:cs typeface="+mn-cs"/>
              </a:rPr>
              <a:t>”均是字符串格式，十分耗费存储空间。因此我们构建了右上的两个检索表</a:t>
            </a:r>
            <a:r>
              <a:rPr lang="en-US" altLang="zh-CN" sz="1200" kern="1200" dirty="0">
                <a:solidFill>
                  <a:schemeClr val="tx1"/>
                </a:solidFill>
                <a:latin typeface="+mn-lt"/>
                <a:ea typeface="+mn-ea"/>
                <a:cs typeface="+mn-cs"/>
              </a:rPr>
              <a:t>Customers</a:t>
            </a:r>
            <a:r>
              <a:rPr lang="zh-CN" altLang="zh-CN" sz="1200" kern="1200" dirty="0">
                <a:solidFill>
                  <a:schemeClr val="tx1"/>
                </a:solidFill>
                <a:latin typeface="+mn-lt"/>
                <a:ea typeface="+mn-ea"/>
                <a:cs typeface="+mn-cs"/>
              </a:rPr>
              <a:t>和</a:t>
            </a:r>
            <a:r>
              <a:rPr lang="en-US" altLang="zh-CN" sz="1200" kern="1200" dirty="0">
                <a:solidFill>
                  <a:schemeClr val="tx1"/>
                </a:solidFill>
                <a:latin typeface="+mn-lt"/>
                <a:ea typeface="+mn-ea"/>
                <a:cs typeface="+mn-cs"/>
              </a:rPr>
              <a:t>Material</a:t>
            </a:r>
            <a:r>
              <a:rPr lang="zh-CN" altLang="zh-CN" sz="1200" kern="1200" dirty="0">
                <a:solidFill>
                  <a:schemeClr val="tx1"/>
                </a:solidFill>
                <a:latin typeface="+mn-lt"/>
                <a:ea typeface="+mn-ea"/>
                <a:cs typeface="+mn-cs"/>
              </a:rPr>
              <a:t>，检索表的构建方法是抽出所有原始表的对应数据项，合并相同项，然后重新编号，注意检索表中编号是局部</a:t>
            </a:r>
            <a:r>
              <a:rPr lang="en-US" altLang="zh-CN" sz="1200" kern="1200" dirty="0">
                <a:solidFill>
                  <a:schemeClr val="tx1"/>
                </a:solidFill>
                <a:latin typeface="+mn-lt"/>
                <a:ea typeface="+mn-ea"/>
                <a:cs typeface="+mn-cs"/>
              </a:rPr>
              <a:t>ID</a:t>
            </a:r>
            <a:r>
              <a:rPr lang="zh-CN" altLang="zh-CN" sz="1200" kern="1200" dirty="0">
                <a:solidFill>
                  <a:schemeClr val="tx1"/>
                </a:solidFill>
                <a:latin typeface="+mn-lt"/>
                <a:ea typeface="+mn-ea"/>
                <a:cs typeface="+mn-cs"/>
              </a:rPr>
              <a:t>，不同于全局表中的</a:t>
            </a:r>
            <a:r>
              <a:rPr lang="en-US" altLang="zh-CN" sz="1200" kern="1200" dirty="0" err="1">
                <a:solidFill>
                  <a:schemeClr val="tx1"/>
                </a:solidFill>
                <a:latin typeface="+mn-lt"/>
                <a:ea typeface="+mn-ea"/>
                <a:cs typeface="+mn-cs"/>
              </a:rPr>
              <a:t>RowID</a:t>
            </a:r>
            <a:r>
              <a:rPr lang="zh-CN" altLang="zh-CN" sz="1200" kern="1200" dirty="0">
                <a:solidFill>
                  <a:schemeClr val="tx1"/>
                </a:solidFill>
                <a:latin typeface="+mn-lt"/>
                <a:ea typeface="+mn-ea"/>
                <a:cs typeface="+mn-cs"/>
              </a:rPr>
              <a:t>，但检索表包含了原始表中所有的对应项。</a:t>
            </a:r>
          </a:p>
          <a:p>
            <a:r>
              <a:rPr lang="en-US" altLang="zh-CN" sz="1200" kern="1200" dirty="0">
                <a:solidFill>
                  <a:schemeClr val="tx1"/>
                </a:solidFill>
                <a:latin typeface="+mn-lt"/>
                <a:ea typeface="+mn-ea"/>
                <a:cs typeface="+mn-cs"/>
              </a:rPr>
              <a:t>	</a:t>
            </a:r>
            <a:r>
              <a:rPr lang="zh-CN" altLang="zh-CN" sz="1200" kern="1200" dirty="0">
                <a:solidFill>
                  <a:schemeClr val="tx1"/>
                </a:solidFill>
                <a:latin typeface="+mn-lt"/>
                <a:ea typeface="+mn-ea"/>
                <a:cs typeface="+mn-cs"/>
              </a:rPr>
              <a:t>有了</a:t>
            </a:r>
            <a:r>
              <a:rPr lang="en-US" altLang="zh-CN" sz="1200" kern="1200" dirty="0">
                <a:solidFill>
                  <a:schemeClr val="tx1"/>
                </a:solidFill>
                <a:latin typeface="+mn-lt"/>
                <a:ea typeface="+mn-ea"/>
                <a:cs typeface="+mn-cs"/>
              </a:rPr>
              <a:t>Customers</a:t>
            </a:r>
            <a:r>
              <a:rPr lang="zh-CN" altLang="zh-CN" sz="1200" kern="1200" dirty="0">
                <a:solidFill>
                  <a:schemeClr val="tx1"/>
                </a:solidFill>
                <a:latin typeface="+mn-lt"/>
                <a:ea typeface="+mn-ea"/>
                <a:cs typeface="+mn-cs"/>
              </a:rPr>
              <a:t>和</a:t>
            </a:r>
            <a:r>
              <a:rPr lang="en-US" altLang="zh-CN" sz="1200" kern="1200" dirty="0">
                <a:solidFill>
                  <a:schemeClr val="tx1"/>
                </a:solidFill>
                <a:latin typeface="+mn-lt"/>
                <a:ea typeface="+mn-ea"/>
                <a:cs typeface="+mn-cs"/>
              </a:rPr>
              <a:t>Material</a:t>
            </a:r>
            <a:r>
              <a:rPr lang="zh-CN" altLang="zh-CN" sz="1200" kern="1200" dirty="0">
                <a:solidFill>
                  <a:schemeClr val="tx1"/>
                </a:solidFill>
                <a:latin typeface="+mn-lt"/>
                <a:ea typeface="+mn-ea"/>
                <a:cs typeface="+mn-cs"/>
              </a:rPr>
              <a:t>这两个检索表，我们可以对原始数据表进行压缩，简单的作法就是把“</a:t>
            </a:r>
            <a:r>
              <a:rPr lang="en-US" altLang="zh-CN" sz="1200" kern="1200" dirty="0">
                <a:solidFill>
                  <a:schemeClr val="tx1"/>
                </a:solidFill>
                <a:latin typeface="+mn-lt"/>
                <a:ea typeface="+mn-ea"/>
                <a:cs typeface="+mn-cs"/>
              </a:rPr>
              <a:t>Date/Time</a:t>
            </a:r>
            <a:r>
              <a:rPr lang="zh-CN" altLang="zh-CN" sz="1200" kern="1200" dirty="0">
                <a:solidFill>
                  <a:schemeClr val="tx1"/>
                </a:solidFill>
                <a:latin typeface="+mn-lt"/>
                <a:ea typeface="+mn-ea"/>
                <a:cs typeface="+mn-cs"/>
              </a:rPr>
              <a:t>”一列从字符串换算成整数，将“</a:t>
            </a:r>
            <a:r>
              <a:rPr lang="en-US" altLang="zh-CN" sz="1200" kern="1200" dirty="0">
                <a:solidFill>
                  <a:schemeClr val="tx1"/>
                </a:solidFill>
                <a:latin typeface="+mn-lt"/>
                <a:ea typeface="+mn-ea"/>
                <a:cs typeface="+mn-cs"/>
              </a:rPr>
              <a:t>Material</a:t>
            </a:r>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 </a:t>
            </a:r>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Customer Name</a:t>
            </a:r>
            <a:r>
              <a:rPr lang="zh-CN" altLang="zh-CN" sz="1200" kern="1200" dirty="0">
                <a:solidFill>
                  <a:schemeClr val="tx1"/>
                </a:solidFill>
                <a:latin typeface="+mn-lt"/>
                <a:ea typeface="+mn-ea"/>
                <a:cs typeface="+mn-cs"/>
              </a:rPr>
              <a:t>”两列的值（字符串）用上面两个检索表对应的局部</a:t>
            </a:r>
            <a:r>
              <a:rPr lang="en-US" altLang="zh-CN" sz="1200" kern="1200" dirty="0">
                <a:solidFill>
                  <a:schemeClr val="tx1"/>
                </a:solidFill>
                <a:latin typeface="+mn-lt"/>
                <a:ea typeface="+mn-ea"/>
                <a:cs typeface="+mn-cs"/>
              </a:rPr>
              <a:t>ID</a:t>
            </a:r>
            <a:r>
              <a:rPr lang="zh-CN" altLang="zh-CN" sz="1200" kern="1200" dirty="0">
                <a:solidFill>
                  <a:schemeClr val="tx1"/>
                </a:solidFill>
                <a:latin typeface="+mn-lt"/>
                <a:ea typeface="+mn-ea"/>
                <a:cs typeface="+mn-cs"/>
              </a:rPr>
              <a:t>替换。比如，原始表的“</a:t>
            </a:r>
            <a:r>
              <a:rPr lang="en-US" altLang="zh-CN" sz="1200" kern="1200" dirty="0">
                <a:solidFill>
                  <a:schemeClr val="tx1"/>
                </a:solidFill>
                <a:latin typeface="+mn-lt"/>
                <a:ea typeface="+mn-ea"/>
                <a:cs typeface="+mn-cs"/>
              </a:rPr>
              <a:t>Material</a:t>
            </a:r>
            <a:r>
              <a:rPr lang="zh-CN" altLang="zh-CN" sz="1200" kern="1200" dirty="0">
                <a:solidFill>
                  <a:schemeClr val="tx1"/>
                </a:solidFill>
                <a:latin typeface="+mn-lt"/>
                <a:ea typeface="+mn-ea"/>
                <a:cs typeface="+mn-cs"/>
              </a:rPr>
              <a:t>”列的第</a:t>
            </a:r>
            <a:r>
              <a:rPr lang="en-US" altLang="zh-CN" sz="1200" kern="1200" dirty="0">
                <a:solidFill>
                  <a:schemeClr val="tx1"/>
                </a:solidFill>
                <a:latin typeface="+mn-lt"/>
                <a:ea typeface="+mn-ea"/>
                <a:cs typeface="+mn-cs"/>
              </a:rPr>
              <a:t>1</a:t>
            </a:r>
            <a:r>
              <a:rPr lang="zh-CN" altLang="zh-CN" sz="1200" kern="1200" dirty="0">
                <a:solidFill>
                  <a:schemeClr val="tx1"/>
                </a:solidFill>
                <a:latin typeface="+mn-lt"/>
                <a:ea typeface="+mn-ea"/>
                <a:cs typeface="+mn-cs"/>
              </a:rPr>
              <a:t>个数据项是“</a:t>
            </a:r>
            <a:r>
              <a:rPr lang="en-US" altLang="zh-CN" sz="1200" kern="1200" dirty="0">
                <a:solidFill>
                  <a:schemeClr val="tx1"/>
                </a:solidFill>
                <a:latin typeface="+mn-lt"/>
                <a:ea typeface="+mn-ea"/>
                <a:cs typeface="+mn-cs"/>
              </a:rPr>
              <a:t>Radio</a:t>
            </a:r>
            <a:r>
              <a:rPr lang="zh-CN" altLang="zh-CN" sz="1200" kern="1200" dirty="0">
                <a:solidFill>
                  <a:schemeClr val="tx1"/>
                </a:solidFill>
                <a:latin typeface="+mn-lt"/>
                <a:ea typeface="+mn-ea"/>
                <a:cs typeface="+mn-cs"/>
              </a:rPr>
              <a:t>”，在检索表</a:t>
            </a:r>
            <a:r>
              <a:rPr lang="en-US" altLang="zh-CN" sz="1200" kern="1200" dirty="0">
                <a:solidFill>
                  <a:schemeClr val="tx1"/>
                </a:solidFill>
                <a:latin typeface="+mn-lt"/>
                <a:ea typeface="+mn-ea"/>
                <a:cs typeface="+mn-cs"/>
              </a:rPr>
              <a:t>Material</a:t>
            </a:r>
            <a:r>
              <a:rPr lang="zh-CN" altLang="zh-CN" sz="1200" kern="1200" dirty="0">
                <a:solidFill>
                  <a:schemeClr val="tx1"/>
                </a:solidFill>
                <a:latin typeface="+mn-lt"/>
                <a:ea typeface="+mn-ea"/>
                <a:cs typeface="+mn-cs"/>
              </a:rPr>
              <a:t>中查到该字符串对应的局部</a:t>
            </a:r>
            <a:r>
              <a:rPr lang="en-US" altLang="zh-CN" sz="1200" kern="1200" dirty="0">
                <a:solidFill>
                  <a:schemeClr val="tx1"/>
                </a:solidFill>
                <a:latin typeface="+mn-lt"/>
                <a:ea typeface="+mn-ea"/>
                <a:cs typeface="+mn-cs"/>
              </a:rPr>
              <a:t>ID</a:t>
            </a:r>
            <a:r>
              <a:rPr lang="zh-CN" altLang="zh-CN" sz="1200" kern="1200" dirty="0">
                <a:solidFill>
                  <a:schemeClr val="tx1"/>
                </a:solidFill>
                <a:latin typeface="+mn-lt"/>
                <a:ea typeface="+mn-ea"/>
                <a:cs typeface="+mn-cs"/>
              </a:rPr>
              <a:t>为</a:t>
            </a:r>
            <a:r>
              <a:rPr lang="en-US" altLang="zh-CN" sz="1200" kern="1200" dirty="0">
                <a:solidFill>
                  <a:schemeClr val="tx1"/>
                </a:solidFill>
                <a:latin typeface="+mn-lt"/>
                <a:ea typeface="+mn-ea"/>
                <a:cs typeface="+mn-cs"/>
              </a:rPr>
              <a:t>2</a:t>
            </a:r>
            <a:r>
              <a:rPr lang="zh-CN" altLang="zh-CN" sz="1200" kern="1200" dirty="0">
                <a:solidFill>
                  <a:schemeClr val="tx1"/>
                </a:solidFill>
                <a:latin typeface="+mn-lt"/>
                <a:ea typeface="+mn-ea"/>
                <a:cs typeface="+mn-cs"/>
              </a:rPr>
              <a:t>，于是我们将原始表数据项“</a:t>
            </a:r>
            <a:r>
              <a:rPr lang="en-US" altLang="zh-CN" sz="1200" kern="1200" dirty="0">
                <a:solidFill>
                  <a:schemeClr val="tx1"/>
                </a:solidFill>
                <a:latin typeface="+mn-lt"/>
                <a:ea typeface="+mn-ea"/>
                <a:cs typeface="+mn-cs"/>
              </a:rPr>
              <a:t>Radio</a:t>
            </a:r>
            <a:r>
              <a:rPr lang="zh-CN" altLang="zh-CN" sz="1200" kern="1200" dirty="0">
                <a:solidFill>
                  <a:schemeClr val="tx1"/>
                </a:solidFill>
                <a:latin typeface="+mn-lt"/>
                <a:ea typeface="+mn-ea"/>
                <a:cs typeface="+mn-cs"/>
              </a:rPr>
              <a:t>”换成</a:t>
            </a:r>
            <a:r>
              <a:rPr lang="en-US" altLang="zh-CN" sz="1200" kern="1200" dirty="0">
                <a:solidFill>
                  <a:schemeClr val="tx1"/>
                </a:solidFill>
                <a:latin typeface="+mn-lt"/>
                <a:ea typeface="+mn-ea"/>
                <a:cs typeface="+mn-cs"/>
              </a:rPr>
              <a:t>2</a:t>
            </a:r>
            <a:r>
              <a:rPr lang="zh-CN" altLang="zh-CN" sz="1200" kern="1200" dirty="0">
                <a:solidFill>
                  <a:schemeClr val="tx1"/>
                </a:solidFill>
                <a:latin typeface="+mn-lt"/>
                <a:ea typeface="+mn-ea"/>
                <a:cs typeface="+mn-cs"/>
              </a:rPr>
              <a:t>，以此类推，就可以得到经过原始数据表经过数据字典压缩后的转换表（图</a:t>
            </a:r>
            <a:r>
              <a:rPr lang="en-US" altLang="zh-CN" sz="1200" kern="1200" dirty="0">
                <a:solidFill>
                  <a:schemeClr val="tx1"/>
                </a:solidFill>
                <a:latin typeface="+mn-lt"/>
                <a:ea typeface="+mn-ea"/>
                <a:cs typeface="+mn-cs"/>
              </a:rPr>
              <a:t>16-6</a:t>
            </a:r>
            <a:r>
              <a:rPr lang="zh-CN" altLang="zh-CN" sz="1200" kern="1200" dirty="0">
                <a:solidFill>
                  <a:schemeClr val="tx1"/>
                </a:solidFill>
                <a:latin typeface="+mn-lt"/>
                <a:ea typeface="+mn-ea"/>
                <a:cs typeface="+mn-cs"/>
              </a:rPr>
              <a:t>右下表）。将一个字符串转换为一个整数值存储，可以大大节约存储空间。</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pPr marL="0" marR="0" indent="0" algn="l" defTabSz="914400" rtl="0" eaLnBrk="1" fontAlgn="base" latinLnBrk="0" hangingPunct="1">
              <a:lnSpc>
                <a:spcPct val="100000"/>
              </a:lnSpc>
              <a:spcBef>
                <a:spcPct val="0"/>
              </a:spcBef>
              <a:spcAft>
                <a:spcPct val="0"/>
              </a:spcAft>
              <a:buClrTx/>
              <a:buSzTx/>
              <a:buFontTx/>
              <a:buNone/>
              <a:tabLst/>
              <a:defRPr/>
            </a:pPr>
            <a:r>
              <a:rPr lang="zh-CN" altLang="en-US" sz="1200" kern="1200" dirty="0">
                <a:solidFill>
                  <a:schemeClr val="tx1"/>
                </a:solidFill>
                <a:latin typeface="+mn-lt"/>
                <a:ea typeface="+mn-ea"/>
                <a:cs typeface="+mn-cs"/>
              </a:rPr>
              <a:t>图片引自：</a:t>
            </a:r>
            <a:r>
              <a:rPr lang="en-US" altLang="zh-CN" sz="1200" kern="1200" dirty="0">
                <a:solidFill>
                  <a:schemeClr val="tx1"/>
                </a:solidFill>
                <a:latin typeface="+mn-lt"/>
                <a:ea typeface="+mn-ea"/>
                <a:cs typeface="+mn-cs"/>
              </a:rPr>
              <a:t>“In-memory Computing with SAP HANA on Lenovo Systems”</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https://lenovopress.com/sg248086.pdf</a:t>
            </a:r>
            <a:endParaRPr lang="zh-CN" altLang="en-US" dirty="0"/>
          </a:p>
        </p:txBody>
      </p:sp>
    </p:spTree>
    <p:extLst>
      <p:ext uri="{BB962C8B-B14F-4D97-AF65-F5344CB8AC3E}">
        <p14:creationId xmlns:p14="http://schemas.microsoft.com/office/powerpoint/2010/main" val="3479341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marL="0" marR="0" indent="0" algn="l" defTabSz="914400" rtl="0" eaLnBrk="1" fontAlgn="base" latinLnBrk="0" hangingPunct="1">
              <a:lnSpc>
                <a:spcPct val="100000"/>
              </a:lnSpc>
              <a:spcBef>
                <a:spcPct val="0"/>
              </a:spcBef>
              <a:spcAft>
                <a:spcPct val="0"/>
              </a:spcAft>
              <a:buClrTx/>
              <a:buSzTx/>
              <a:buFontTx/>
              <a:buNone/>
              <a:tabLst/>
              <a:defRPr/>
            </a:pPr>
            <a:r>
              <a:rPr lang="zh-CN" altLang="en-US" sz="1200" kern="1200" dirty="0">
                <a:solidFill>
                  <a:schemeClr val="tx1"/>
                </a:solidFill>
                <a:latin typeface="+mn-lt"/>
                <a:ea typeface="+mn-ea"/>
                <a:cs typeface="+mn-cs"/>
              </a:rPr>
              <a:t>图片引自：</a:t>
            </a:r>
            <a:r>
              <a:rPr lang="en-US" altLang="zh-CN" sz="1200" kern="1200" dirty="0">
                <a:solidFill>
                  <a:schemeClr val="tx1"/>
                </a:solidFill>
                <a:latin typeface="+mn-lt"/>
                <a:ea typeface="+mn-ea"/>
                <a:cs typeface="+mn-cs"/>
              </a:rPr>
              <a:t>“In-memory Computing with SAP HANA on Lenovo Systems”</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https://lenovopress.com/sg248086.pdf</a:t>
            </a:r>
            <a:endParaRPr lang="zh-CN" altLang="en-US" dirty="0"/>
          </a:p>
          <a:p>
            <a:pPr eaLnBrk="1" hangingPunct="1">
              <a:spcBef>
                <a:spcPct val="0"/>
              </a:spcBef>
            </a:pPr>
            <a:endParaRPr lang="zh-CN" altLang="en-US" dirty="0"/>
          </a:p>
        </p:txBody>
      </p:sp>
    </p:spTree>
    <p:extLst>
      <p:ext uri="{BB962C8B-B14F-4D97-AF65-F5344CB8AC3E}">
        <p14:creationId xmlns:p14="http://schemas.microsoft.com/office/powerpoint/2010/main" val="4255118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Tree>
    <p:extLst>
      <p:ext uri="{BB962C8B-B14F-4D97-AF65-F5344CB8AC3E}">
        <p14:creationId xmlns:p14="http://schemas.microsoft.com/office/powerpoint/2010/main" val="4255118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Tree>
    <p:extLst>
      <p:ext uri="{BB962C8B-B14F-4D97-AF65-F5344CB8AC3E}">
        <p14:creationId xmlns:p14="http://schemas.microsoft.com/office/powerpoint/2010/main" val="1071487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4255118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4255118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0392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Tree>
    <p:extLst>
      <p:ext uri="{BB962C8B-B14F-4D97-AF65-F5344CB8AC3E}">
        <p14:creationId xmlns:p14="http://schemas.microsoft.com/office/powerpoint/2010/main" val="2117093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Tree>
    <p:extLst>
      <p:ext uri="{BB962C8B-B14F-4D97-AF65-F5344CB8AC3E}">
        <p14:creationId xmlns:p14="http://schemas.microsoft.com/office/powerpoint/2010/main" val="337830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376021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376021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413322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4201495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2365567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a:t>https://www.cnblogs.com/zzzynx/p/10969095.html</a:t>
            </a:r>
          </a:p>
          <a:p>
            <a:pPr eaLnBrk="1" hangingPunct="1">
              <a:spcBef>
                <a:spcPct val="0"/>
              </a:spcBef>
            </a:pPr>
            <a:r>
              <a:rPr lang="en-US" altLang="zh-CN" dirty="0"/>
              <a:t>https://www.cnblogs.com/crazyacking/p/5904969.html</a:t>
            </a:r>
            <a:endParaRPr lang="zh-CN" altLang="en-US" dirty="0"/>
          </a:p>
        </p:txBody>
      </p:sp>
    </p:spTree>
    <p:extLst>
      <p:ext uri="{BB962C8B-B14F-4D97-AF65-F5344CB8AC3E}">
        <p14:creationId xmlns:p14="http://schemas.microsoft.com/office/powerpoint/2010/main" val="2291751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205872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21209707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620691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205872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zh-CN" altLang="en-US" dirty="0"/>
              <a:t>两个表对照，可得服务器</a:t>
            </a:r>
            <a:r>
              <a:rPr lang="en-US" altLang="zh-CN" dirty="0"/>
              <a:t>ID</a:t>
            </a:r>
            <a:r>
              <a:rPr lang="zh-CN" altLang="en-US" dirty="0"/>
              <a:t>只有</a:t>
            </a:r>
            <a:r>
              <a:rPr lang="en-US" altLang="zh-CN" dirty="0"/>
              <a:t>6</a:t>
            </a:r>
            <a:r>
              <a:rPr lang="zh-CN" altLang="en-US" dirty="0"/>
              <a:t>个（蓝色部分）与第一个表一致。</a:t>
            </a:r>
          </a:p>
        </p:txBody>
      </p:sp>
    </p:spTree>
    <p:extLst>
      <p:ext uri="{BB962C8B-B14F-4D97-AF65-F5344CB8AC3E}">
        <p14:creationId xmlns:p14="http://schemas.microsoft.com/office/powerpoint/2010/main" val="2409311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zh-CN" altLang="en-US" sz="1200" kern="1200" dirty="0">
                <a:solidFill>
                  <a:schemeClr val="tx1"/>
                </a:solidFill>
                <a:effectLst/>
                <a:latin typeface="+mn-lt"/>
                <a:ea typeface="+mn-ea"/>
                <a:cs typeface="+mn-cs"/>
              </a:rPr>
              <a:t>图</a:t>
            </a:r>
            <a:r>
              <a:rPr lang="en-US" sz="1200" kern="1200" dirty="0">
                <a:solidFill>
                  <a:schemeClr val="tx1"/>
                </a:solidFill>
                <a:effectLst/>
                <a:latin typeface="+mn-lt"/>
                <a:ea typeface="+mn-ea"/>
                <a:cs typeface="+mn-cs"/>
              </a:rPr>
              <a:t>16-2</a:t>
            </a:r>
            <a:r>
              <a:rPr lang="zh-CN" altLang="en-US" sz="1200" kern="1200" dirty="0">
                <a:solidFill>
                  <a:schemeClr val="tx1"/>
                </a:solidFill>
                <a:effectLst/>
                <a:latin typeface="+mn-lt"/>
                <a:ea typeface="+mn-ea"/>
                <a:cs typeface="+mn-cs"/>
              </a:rPr>
              <a:t>给出了计算机存储结构中</a:t>
            </a:r>
            <a:r>
              <a:rPr lang="en-US" sz="1200" kern="1200" dirty="0">
                <a:solidFill>
                  <a:schemeClr val="tx1"/>
                </a:solidFill>
                <a:effectLst/>
                <a:latin typeface="+mn-lt"/>
                <a:ea typeface="+mn-ea"/>
                <a:cs typeface="+mn-cs"/>
              </a:rPr>
              <a:t>CPU</a:t>
            </a:r>
            <a:r>
              <a:rPr lang="zh-CN" altLang="en-US" sz="1200" kern="1200" dirty="0">
                <a:solidFill>
                  <a:schemeClr val="tx1"/>
                </a:solidFill>
                <a:effectLst/>
                <a:latin typeface="+mn-lt"/>
                <a:ea typeface="+mn-ea"/>
                <a:cs typeface="+mn-cs"/>
              </a:rPr>
              <a:t>、多级缓存（</a:t>
            </a:r>
            <a:r>
              <a:rPr lang="en-US"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）、主内存（</a:t>
            </a:r>
            <a:r>
              <a:rPr lang="en-US" sz="1200" kern="1200" dirty="0">
                <a:solidFill>
                  <a:schemeClr val="tx1"/>
                </a:solidFill>
                <a:effectLst/>
                <a:latin typeface="+mn-lt"/>
                <a:ea typeface="+mn-ea"/>
                <a:cs typeface="+mn-cs"/>
              </a:rPr>
              <a:t>Memory</a:t>
            </a:r>
            <a:r>
              <a:rPr lang="zh-CN" altLang="en-US" sz="1200" kern="1200" dirty="0">
                <a:solidFill>
                  <a:schemeClr val="tx1"/>
                </a:solidFill>
                <a:effectLst/>
                <a:latin typeface="+mn-lt"/>
                <a:ea typeface="+mn-ea"/>
                <a:cs typeface="+mn-cs"/>
              </a:rPr>
              <a:t>）、闪存（</a:t>
            </a:r>
            <a:r>
              <a:rPr lang="en-US" sz="1200" kern="1200" dirty="0">
                <a:solidFill>
                  <a:schemeClr val="tx1"/>
                </a:solidFill>
                <a:effectLst/>
                <a:latin typeface="+mn-lt"/>
                <a:ea typeface="+mn-ea"/>
                <a:cs typeface="+mn-cs"/>
              </a:rPr>
              <a:t>Flash Drive</a:t>
            </a:r>
            <a:r>
              <a:rPr lang="zh-CN" altLang="en-US" sz="1200" kern="1200" dirty="0">
                <a:solidFill>
                  <a:schemeClr val="tx1"/>
                </a:solidFill>
                <a:effectLst/>
                <a:latin typeface="+mn-lt"/>
                <a:ea typeface="+mn-ea"/>
                <a:cs typeface="+mn-cs"/>
              </a:rPr>
              <a:t>）以及硬盘（</a:t>
            </a:r>
            <a:r>
              <a:rPr lang="en-US" sz="1200" kern="1200" dirty="0">
                <a:solidFill>
                  <a:schemeClr val="tx1"/>
                </a:solidFill>
                <a:effectLst/>
                <a:latin typeface="+mn-lt"/>
                <a:ea typeface="+mn-ea"/>
                <a:cs typeface="+mn-cs"/>
              </a:rPr>
              <a:t>Hard Drive</a:t>
            </a:r>
            <a:r>
              <a:rPr lang="zh-CN" altLang="en-US" sz="1200" kern="1200" dirty="0">
                <a:solidFill>
                  <a:schemeClr val="tx1"/>
                </a:solidFill>
                <a:effectLst/>
                <a:latin typeface="+mn-lt"/>
                <a:ea typeface="+mn-ea"/>
                <a:cs typeface="+mn-cs"/>
              </a:rPr>
              <a:t>）各级组件的访问速度金字塔（越处于金字塔底部，访问速度越慢）。可以看出缓存的访问速度与硬盘甚至闪存相比都是差异巨大的，这就引发了人们想更多地利用缓存来提高数据访问速度的愿望。</a:t>
            </a:r>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928140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61873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61873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190231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273848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2744433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938323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26192638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32623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998155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24348592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99266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1578957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767327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44526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6602965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8597490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8597490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3018133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667652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Tree>
    <p:extLst>
      <p:ext uri="{BB962C8B-B14F-4D97-AF65-F5344CB8AC3E}">
        <p14:creationId xmlns:p14="http://schemas.microsoft.com/office/powerpoint/2010/main" val="2514505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Tree>
    <p:extLst>
      <p:ext uri="{BB962C8B-B14F-4D97-AF65-F5344CB8AC3E}">
        <p14:creationId xmlns:p14="http://schemas.microsoft.com/office/powerpoint/2010/main" val="1420828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2966074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4148132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endParaRPr lang="zh-CN" altLang="en-US" dirty="0"/>
          </a:p>
        </p:txBody>
      </p:sp>
    </p:spTree>
    <p:extLst>
      <p:ext uri="{BB962C8B-B14F-4D97-AF65-F5344CB8AC3E}">
        <p14:creationId xmlns:p14="http://schemas.microsoft.com/office/powerpoint/2010/main" val="4157279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b="1">
                <a:solidFill>
                  <a:srgbClr val="0046D2"/>
                </a:solidFill>
              </a:defRPr>
            </a:lvl1pPr>
          </a:lstStyle>
          <a:p>
            <a:pPr>
              <a:defRPr/>
            </a:pPr>
            <a:r>
              <a:rPr lang="en-US" altLang="zh-CN"/>
              <a:t>Big Data Computing Technology, 2017 Fall</a:t>
            </a:r>
            <a:endParaRPr lang="zh-CN" altLang="en-US" dirty="0"/>
          </a:p>
        </p:txBody>
      </p:sp>
      <p:sp>
        <p:nvSpPr>
          <p:cNvPr id="6" name="灯片编号占位符 5"/>
          <p:cNvSpPr>
            <a:spLocks noGrp="1"/>
          </p:cNvSpPr>
          <p:nvPr>
            <p:ph type="sldNum" sz="quarter" idx="12"/>
          </p:nvPr>
        </p:nvSpPr>
        <p:spPr/>
        <p:txBody>
          <a:bodyPr/>
          <a:lstStyle>
            <a:lvl1pPr>
              <a:defRPr sz="1600" b="1">
                <a:solidFill>
                  <a:srgbClr val="0046D2"/>
                </a:solidFill>
              </a:defRPr>
            </a:lvl1pPr>
          </a:lstStyle>
          <a:p>
            <a:pPr>
              <a:defRPr/>
            </a:pPr>
            <a:fld id="{88020851-DCD7-4232-B0C3-461CB7087348}" type="slidenum">
              <a:rPr lang="zh-CN" altLang="en-US" smtClean="0"/>
              <a:pPr>
                <a:defRPr/>
              </a:pPr>
              <a:t>‹#›</a:t>
            </a:fld>
            <a:endParaRPr lang="zh-CN" altLang="en-US"/>
          </a:p>
        </p:txBody>
      </p:sp>
      <p:sp>
        <p:nvSpPr>
          <p:cNvPr id="4" name="日期占位符 3"/>
          <p:cNvSpPr>
            <a:spLocks noGrp="1"/>
          </p:cNvSpPr>
          <p:nvPr>
            <p:ph type="dt" sz="half" idx="10"/>
          </p:nvPr>
        </p:nvSpPr>
        <p:spPr/>
        <p:txBody>
          <a:bodyPr/>
          <a:lstStyle>
            <a:lvl1pPr>
              <a:defRPr b="1">
                <a:solidFill>
                  <a:srgbClr val="0046D2"/>
                </a:solidFill>
              </a:defRPr>
            </a:lvl1pPr>
          </a:lstStyle>
          <a:p>
            <a:pPr>
              <a:defRPr/>
            </a:pPr>
            <a:fld id="{48AE39C6-15C2-4807-8E1B-3C327B9D5887}" type="datetime4">
              <a:rPr lang="en-US" altLang="zh-CN" smtClean="0"/>
              <a:pPr>
                <a:defRPr/>
              </a:pPr>
              <a:t>November 13, 2024</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BD9EECB-3C99-4366-A15A-BA97BD83FED8}" type="datetime4">
              <a:rPr lang="en-US" altLang="zh-CN"/>
              <a:pPr>
                <a:defRPr/>
              </a:pPr>
              <a:t>November 13, 2024</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6D5D659-05D9-490A-B3D0-FD33CD1664CD}"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7D9F8ABE-C3CE-4473-8B56-462A72AD3100}" type="datetime4">
              <a:rPr lang="en-US" altLang="zh-CN"/>
              <a:pPr>
                <a:defRPr/>
              </a:pPr>
              <a:t>November 13, 2024</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A29E6B4-3356-4539-B2D7-DEC7EBC03C81}"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D685A8B-1B23-4E5F-9616-BD125CD45E96}" type="datetime4">
              <a:rPr lang="en-US" altLang="zh-CN"/>
              <a:pPr>
                <a:defRPr/>
              </a:pPr>
              <a:t>November 13, 2024</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022C252-56B2-46B1-9A0D-824C8FB49278}"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pPr>
              <a:defRPr/>
            </a:pPr>
            <a:fld id="{3B96BF03-17DF-474C-986B-8CCF910A89B1}" type="datetime4">
              <a:rPr lang="en-US" altLang="zh-CN"/>
              <a:pPr>
                <a:defRPr/>
              </a:pPr>
              <a:t>November 13, 2024</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6A1FFB0-C415-44D1-9D5D-2AB1F317462C}"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November 13, 2024</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November 13, 2024</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57D055D0-3F6E-4525-9940-3A04C76C7FFD}" type="datetime4">
              <a:rPr lang="en-US" altLang="zh-CN"/>
              <a:pPr>
                <a:defRPr/>
              </a:pPr>
              <a:t>November 13, 2024</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B07E696-B69E-41C6-BBEC-3D2FC3C1BFE2}"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73AA7719-E8D0-47BA-8FD9-E16012AF59CB}" type="datetime4">
              <a:rPr lang="en-US" altLang="zh-CN"/>
              <a:pPr>
                <a:defRPr/>
              </a:pPr>
              <a:t>November 13, 2024</a:t>
            </a:fld>
            <a:endParaRPr lang="zh-CN" altLang="en-US"/>
          </a:p>
        </p:txBody>
      </p:sp>
      <p:sp>
        <p:nvSpPr>
          <p:cNvPr id="8"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090CC04-7929-45ED-A5EA-D1085C2BAB42}"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49D9CC61-F3E2-4166-AD97-E4B62E12A2CA}" type="datetime4">
              <a:rPr lang="en-US" altLang="zh-CN"/>
              <a:pPr>
                <a:defRPr/>
              </a:pPr>
              <a:t>November 13, 2024</a:t>
            </a:fld>
            <a:endParaRPr lang="zh-CN" altLang="en-US"/>
          </a:p>
        </p:txBody>
      </p:sp>
      <p:sp>
        <p:nvSpPr>
          <p:cNvPr id="4"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17ECD03-C8D5-4708-B29F-BDFE1BD72945}"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128A5F5-8CD0-4877-B434-7421E7CB31A3}" type="datetime4">
              <a:rPr lang="en-US" altLang="zh-CN"/>
              <a:pPr>
                <a:defRPr/>
              </a:pPr>
              <a:t>November 13, 2024</a:t>
            </a:fld>
            <a:endParaRPr lang="zh-CN" altLang="en-US"/>
          </a:p>
        </p:txBody>
      </p:sp>
      <p:sp>
        <p:nvSpPr>
          <p:cNvPr id="3"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D0D3C4F-D2AC-402C-B720-14708FC93B95}"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97A08E2-5DF4-4FD2-9167-CA839EDD21B1}" type="datetime4">
              <a:rPr lang="en-US" altLang="zh-CN"/>
              <a:pPr>
                <a:defRPr/>
              </a:pPr>
              <a:t>November 13, 2024</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ED8A050-2F7F-4890-A49B-FEF7D667FF6B}"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srcRect/>
          <a:tile tx="0" ty="0" sx="100000" sy="100000" flip="none" algn="tl"/>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400" b="1">
                <a:solidFill>
                  <a:srgbClr val="3F21F1"/>
                </a:solidFill>
                <a:latin typeface="+mn-lt"/>
                <a:ea typeface="+mn-ea"/>
              </a:defRPr>
            </a:lvl1pPr>
          </a:lstStyle>
          <a:p>
            <a:pPr>
              <a:defRPr/>
            </a:pPr>
            <a:fld id="{3E0D7108-400D-483F-B44C-D44F85D334A8}" type="datetime4">
              <a:rPr lang="en-US" altLang="zh-CN" smtClean="0"/>
              <a:pPr>
                <a:defRPr/>
              </a:pPr>
              <a:t>November 13, 2024</a:t>
            </a:fld>
            <a:endParaRPr lang="zh-CN" altLang="en-US" dirty="0"/>
          </a:p>
        </p:txBody>
      </p:sp>
      <p:sp>
        <p:nvSpPr>
          <p:cNvPr id="5" name="页脚占位符 4"/>
          <p:cNvSpPr>
            <a:spLocks noGrp="1"/>
          </p:cNvSpPr>
          <p:nvPr>
            <p:ph type="ftr" sz="quarter" idx="3"/>
          </p:nvPr>
        </p:nvSpPr>
        <p:spPr>
          <a:xfrm>
            <a:off x="2895600" y="6356350"/>
            <a:ext cx="3429000" cy="365125"/>
          </a:xfrm>
          <a:prstGeom prst="rect">
            <a:avLst/>
          </a:prstGeom>
        </p:spPr>
        <p:txBody>
          <a:bodyPr vert="horz" lIns="91440" tIns="45720" rIns="91440" bIns="45720" rtlCol="0" anchor="ctr"/>
          <a:lstStyle>
            <a:lvl1pPr algn="ctr" fontAlgn="auto">
              <a:spcBef>
                <a:spcPts val="0"/>
              </a:spcBef>
              <a:spcAft>
                <a:spcPts val="0"/>
              </a:spcAft>
              <a:defRPr sz="1400" b="1">
                <a:solidFill>
                  <a:srgbClr val="3F21F1"/>
                </a:solidFill>
                <a:latin typeface="+mn-lt"/>
                <a:ea typeface="+mn-ea"/>
              </a:defRPr>
            </a:lvl1pPr>
          </a:lstStyle>
          <a:p>
            <a:pPr>
              <a:defRPr/>
            </a:pPr>
            <a:r>
              <a:rPr lang="en-US" altLang="zh-CN" dirty="0"/>
              <a:t>Big Data Computing Technology, 2017 Fall</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40B1466-B9A4-434F-A814-9913A65E28A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alphaModFix amt="78000"/>
          </a:blip>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4"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609600" y="1219200"/>
            <a:ext cx="7924800" cy="5262979"/>
          </a:xfrm>
          <a:prstGeom prst="rect">
            <a:avLst/>
          </a:prstGeom>
          <a:noFill/>
          <a:ln w="9525">
            <a:noFill/>
            <a:miter lim="800000"/>
          </a:ln>
        </p:spPr>
        <p:txBody>
          <a:bodyPr>
            <a:spAutoFit/>
          </a:bodyPr>
          <a:lstStyle/>
          <a:p>
            <a:pPr algn="ctr"/>
            <a:endParaRPr lang="en-US" altLang="zh-CN" sz="4000" b="1" dirty="0">
              <a:solidFill>
                <a:srgbClr val="002060"/>
              </a:solidFill>
              <a:latin typeface="Calibri" panose="020F0502020204030204" pitchFamily="34" charset="0"/>
            </a:endParaRPr>
          </a:p>
          <a:p>
            <a:pPr algn="ctr"/>
            <a:r>
              <a:rPr lang="en-US" altLang="zh-CN" sz="4000" b="1" dirty="0">
                <a:solidFill>
                  <a:srgbClr val="002060"/>
                </a:solidFill>
                <a:latin typeface="Calibri" panose="020F0502020204030204" pitchFamily="34" charset="0"/>
              </a:rPr>
              <a:t>Lecture 18 </a:t>
            </a:r>
            <a:r>
              <a:rPr lang="zh-CN" altLang="en-US" sz="4000" b="1" dirty="0">
                <a:solidFill>
                  <a:srgbClr val="002060"/>
                </a:solidFill>
                <a:latin typeface="Calibri" panose="020F0502020204030204" pitchFamily="34" charset="0"/>
              </a:rPr>
              <a:t>内存计算模型</a:t>
            </a:r>
            <a:endParaRPr lang="en-US" altLang="zh-CN" sz="4000" b="1" dirty="0">
              <a:solidFill>
                <a:srgbClr val="002060"/>
              </a:solidFill>
              <a:latin typeface="Calibri" panose="020F0502020204030204" pitchFamily="34" charset="0"/>
            </a:endParaRPr>
          </a:p>
          <a:p>
            <a:pPr algn="ctr"/>
            <a:endParaRPr lang="en-US" altLang="zh-CN" sz="3200" b="1" dirty="0">
              <a:solidFill>
                <a:srgbClr val="002060"/>
              </a:solidFill>
              <a:latin typeface="Calibri" panose="020F0502020204030204" pitchFamily="34" charset="0"/>
            </a:endParaRPr>
          </a:p>
          <a:p>
            <a:pPr lvl="5">
              <a:lnSpc>
                <a:spcPct val="150000"/>
              </a:lnSpc>
              <a:buFont typeface="Wingdings" pitchFamily="2" charset="2"/>
              <a:buChar char="n"/>
            </a:pPr>
            <a:r>
              <a:rPr lang="en-US" altLang="zh-CN" sz="3200" b="1" dirty="0">
                <a:solidFill>
                  <a:srgbClr val="002060"/>
                </a:solidFill>
                <a:latin typeface="Calibri" panose="020F0502020204030204" pitchFamily="34" charset="0"/>
              </a:rPr>
              <a:t>  </a:t>
            </a:r>
            <a:r>
              <a:rPr lang="zh-CN" altLang="en-US" sz="3200" b="1" dirty="0">
                <a:solidFill>
                  <a:srgbClr val="002060"/>
                </a:solidFill>
                <a:latin typeface="Calibri" panose="020F0502020204030204" pitchFamily="34" charset="0"/>
              </a:rPr>
              <a:t>内存计算概念</a:t>
            </a:r>
            <a:endParaRPr lang="en-US" altLang="zh-CN" sz="3200" b="1" dirty="0">
              <a:solidFill>
                <a:srgbClr val="002060"/>
              </a:solidFill>
              <a:latin typeface="Calibri" panose="020F0502020204030204" pitchFamily="34" charset="0"/>
            </a:endParaRPr>
          </a:p>
          <a:p>
            <a:pPr lvl="5">
              <a:lnSpc>
                <a:spcPct val="150000"/>
              </a:lnSpc>
              <a:buFont typeface="Wingdings" pitchFamily="2" charset="2"/>
              <a:buChar char="n"/>
            </a:pPr>
            <a:r>
              <a:rPr lang="en-US" altLang="zh-CN" sz="3200" b="1" dirty="0">
                <a:solidFill>
                  <a:srgbClr val="002060"/>
                </a:solidFill>
                <a:latin typeface="Calibri" panose="020F0502020204030204" pitchFamily="34" charset="0"/>
              </a:rPr>
              <a:t>  </a:t>
            </a:r>
            <a:r>
              <a:rPr lang="zh-CN" altLang="en-US" sz="3200" b="1" dirty="0">
                <a:solidFill>
                  <a:srgbClr val="002060"/>
                </a:solidFill>
                <a:latin typeface="Calibri" panose="020F0502020204030204" pitchFamily="34" charset="0"/>
              </a:rPr>
              <a:t>分布式缓存系统</a:t>
            </a:r>
            <a:endParaRPr lang="en-US" altLang="zh-CN" sz="3200" b="1" dirty="0">
              <a:solidFill>
                <a:srgbClr val="002060"/>
              </a:solidFill>
              <a:latin typeface="Calibri" panose="020F0502020204030204" pitchFamily="34" charset="0"/>
            </a:endParaRPr>
          </a:p>
          <a:p>
            <a:pPr lvl="5">
              <a:lnSpc>
                <a:spcPct val="150000"/>
              </a:lnSpc>
              <a:buFont typeface="Wingdings" pitchFamily="2" charset="2"/>
              <a:buChar char="n"/>
            </a:pPr>
            <a:r>
              <a:rPr lang="en-US" altLang="zh-CN" sz="3200" b="1" dirty="0">
                <a:solidFill>
                  <a:srgbClr val="002060"/>
                </a:solidFill>
                <a:latin typeface="Calibri" panose="020F0502020204030204" pitchFamily="34" charset="0"/>
              </a:rPr>
              <a:t>  </a:t>
            </a:r>
            <a:r>
              <a:rPr lang="zh-CN" altLang="en-US" sz="3200" b="1" dirty="0">
                <a:solidFill>
                  <a:srgbClr val="002060"/>
                </a:solidFill>
                <a:latin typeface="Calibri" panose="020F0502020204030204" pitchFamily="34" charset="0"/>
              </a:rPr>
              <a:t>内存计算技术</a:t>
            </a:r>
            <a:endParaRPr lang="en-US" altLang="zh-CN" sz="3200" b="1" dirty="0">
              <a:solidFill>
                <a:srgbClr val="002060"/>
              </a:solidFill>
              <a:latin typeface="Calibri" panose="020F0502020204030204" pitchFamily="34" charset="0"/>
            </a:endParaRPr>
          </a:p>
          <a:p>
            <a:endParaRPr lang="en-US" altLang="zh-CN" sz="4000" b="1" dirty="0">
              <a:solidFill>
                <a:srgbClr val="002060"/>
              </a:solidFill>
              <a:latin typeface="Calibri" panose="020F0502020204030204" pitchFamily="34" charset="0"/>
            </a:endParaRPr>
          </a:p>
          <a:p>
            <a:r>
              <a:rPr lang="en-US" altLang="zh-CN" sz="4000" b="1" dirty="0">
                <a:solidFill>
                  <a:srgbClr val="002060"/>
                </a:solidFill>
                <a:latin typeface="Calibri" panose="020F0502020204030204" pitchFamily="34" charset="0"/>
              </a:rPr>
              <a:t>	</a:t>
            </a:r>
            <a:endParaRPr lang="zh-CN" altLang="en-US" sz="4000" b="1" dirty="0">
              <a:solidFill>
                <a:srgbClr val="002060"/>
              </a:solidFill>
              <a:latin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838200" y="2057400"/>
            <a:ext cx="7567125" cy="4704909"/>
          </a:xfrm>
          <a:prstGeom prst="rect">
            <a:avLst/>
          </a:prstGeom>
        </p:spPr>
      </p:pic>
      <p:pic>
        <p:nvPicPr>
          <p:cNvPr id="1026" name="Picture 2" descr="F:\UESTC\misc\uestc-logo.jpg"/>
          <p:cNvPicPr>
            <a:picLocks noChangeAspect="1" noChangeArrowheads="1"/>
          </p:cNvPicPr>
          <p:nvPr/>
        </p:nvPicPr>
        <p:blipFill>
          <a:blip r:embed="rId4"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10</a:t>
            </a:fld>
            <a:endParaRPr lang="zh-CN" altLang="en-US"/>
          </a:p>
        </p:txBody>
      </p:sp>
      <p:sp>
        <p:nvSpPr>
          <p:cNvPr id="3" name="文本框 2"/>
          <p:cNvSpPr txBox="1"/>
          <p:nvPr/>
        </p:nvSpPr>
        <p:spPr>
          <a:xfrm>
            <a:off x="316282" y="1068169"/>
            <a:ext cx="8522918" cy="1015663"/>
          </a:xfrm>
          <a:prstGeom prst="rect">
            <a:avLst/>
          </a:prstGeom>
          <a:noFill/>
        </p:spPr>
        <p:txBody>
          <a:bodyPr wrap="square" rtlCol="0">
            <a:spAutoFit/>
          </a:bodyPr>
          <a:lstStyle/>
          <a:p>
            <a:pPr>
              <a:lnSpc>
                <a:spcPct val="150000"/>
              </a:lnSpc>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、数据压缩存储</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，包括字典编码算法、高效压缩存储、数据操作等。下图为字典编码压缩基本原理。</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18.1.2 </a:t>
            </a:r>
            <a:r>
              <a:rPr lang="zh-CN" altLang="en-US" sz="3200" b="1" dirty="0">
                <a:solidFill>
                  <a:srgbClr val="002060"/>
                </a:solidFill>
                <a:latin typeface="Calibri" panose="020F0502020204030204" pitchFamily="34" charset="0"/>
              </a:rPr>
              <a:t>内存技术 </a:t>
            </a:r>
          </a:p>
        </p:txBody>
      </p:sp>
      <p:cxnSp>
        <p:nvCxnSpPr>
          <p:cNvPr id="5" name="直接箭头连接符 4"/>
          <p:cNvCxnSpPr/>
          <p:nvPr/>
        </p:nvCxnSpPr>
        <p:spPr>
          <a:xfrm flipV="1">
            <a:off x="2590800" y="2971800"/>
            <a:ext cx="3962400" cy="3810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6477000" y="2971800"/>
            <a:ext cx="178837" cy="16002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692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11</a:t>
            </a:fld>
            <a:endParaRPr lang="zh-CN" altLang="en-US"/>
          </a:p>
        </p:txBody>
      </p:sp>
      <p:sp>
        <p:nvSpPr>
          <p:cNvPr id="3" name="文本框 2"/>
          <p:cNvSpPr txBox="1"/>
          <p:nvPr/>
        </p:nvSpPr>
        <p:spPr>
          <a:xfrm>
            <a:off x="228600" y="1485260"/>
            <a:ext cx="8610600" cy="1015663"/>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包含</a:t>
            </a:r>
            <a:r>
              <a:rPr lang="zh-CN" altLang="en-US" sz="2000" dirty="0">
                <a:solidFill>
                  <a:srgbClr val="FF0000"/>
                </a:solidFill>
                <a:latin typeface="微软雅黑" panose="020B0503020204020204" pitchFamily="34" charset="-122"/>
                <a:ea typeface="微软雅黑" panose="020B0503020204020204" pitchFamily="34" charset="-122"/>
              </a:rPr>
              <a:t>内存数据格式、内存索引</a:t>
            </a:r>
            <a:r>
              <a:rPr lang="zh-CN" altLang="en-US" sz="2000" dirty="0">
                <a:latin typeface="微软雅黑" panose="020B0503020204020204" pitchFamily="34" charset="-122"/>
                <a:ea typeface="微软雅黑" panose="020B0503020204020204" pitchFamily="34" charset="-122"/>
              </a:rPr>
              <a:t>等技术。在内存空间内的存储方式（物理存储）有</a:t>
            </a:r>
            <a:r>
              <a:rPr lang="zh-CN" altLang="en-US" sz="2000" dirty="0">
                <a:solidFill>
                  <a:srgbClr val="FF0000"/>
                </a:solidFill>
                <a:latin typeface="微软雅黑" panose="020B0503020204020204" pitchFamily="34" charset="-122"/>
                <a:ea typeface="微软雅黑" panose="020B0503020204020204" pitchFamily="34" charset="-122"/>
              </a:rPr>
              <a:t>行存储</a:t>
            </a:r>
            <a:r>
              <a:rPr lang="zh-CN" altLang="en-US" sz="2000" dirty="0">
                <a:latin typeface="微软雅黑" panose="020B0503020204020204" pitchFamily="34" charset="-122"/>
                <a:ea typeface="微软雅黑" panose="020B0503020204020204" pitchFamily="34" charset="-122"/>
              </a:rPr>
              <a:t>和</a:t>
            </a:r>
            <a:r>
              <a:rPr lang="zh-CN" altLang="en-US" sz="2000" dirty="0">
                <a:solidFill>
                  <a:srgbClr val="FF0000"/>
                </a:solidFill>
                <a:latin typeface="微软雅黑" panose="020B0503020204020204" pitchFamily="34" charset="-122"/>
                <a:ea typeface="微软雅黑" panose="020B0503020204020204" pitchFamily="34" charset="-122"/>
              </a:rPr>
              <a:t>列存储</a:t>
            </a:r>
            <a:r>
              <a:rPr lang="zh-CN" altLang="en-US" sz="2000" dirty="0">
                <a:latin typeface="微软雅黑" panose="020B0503020204020204" pitchFamily="34" charset="-122"/>
                <a:ea typeface="微软雅黑" panose="020B0503020204020204" pitchFamily="34" charset="-122"/>
              </a:rPr>
              <a:t>两种方式。</a:t>
            </a:r>
            <a:endParaRPr lang="en-US" altLang="zh-CN" sz="2000" dirty="0">
              <a:latin typeface="微软雅黑" panose="020B0503020204020204" pitchFamily="34" charset="-122"/>
              <a:ea typeface="微软雅黑" panose="020B0503020204020204" pitchFamily="34" charset="-122"/>
            </a:endParaRPr>
          </a:p>
        </p:txBody>
      </p:sp>
      <p:sp>
        <p:nvSpPr>
          <p:cNvPr id="10" name="TextBox 12"/>
          <p:cNvSpPr txBox="1">
            <a:spLocks noChangeArrowheads="1"/>
          </p:cNvSpPr>
          <p:nvPr/>
        </p:nvSpPr>
        <p:spPr bwMode="auto">
          <a:xfrm>
            <a:off x="228600" y="1032342"/>
            <a:ext cx="7924800" cy="523220"/>
          </a:xfrm>
          <a:prstGeom prst="rect">
            <a:avLst/>
          </a:prstGeom>
          <a:noFill/>
          <a:ln w="9525">
            <a:noFill/>
            <a:miter lim="800000"/>
          </a:ln>
        </p:spPr>
        <p:txBody>
          <a:bodyPr>
            <a:spAutoFit/>
          </a:bodyPr>
          <a:lstStyle/>
          <a:p>
            <a:r>
              <a:rPr lang="en-US" altLang="zh-CN" sz="2800" b="1" dirty="0"/>
              <a:t>2</a:t>
            </a:r>
            <a:r>
              <a:rPr lang="zh-CN" altLang="en-US" sz="2800" b="1" dirty="0"/>
              <a:t>、列存储结构（</a:t>
            </a:r>
            <a:r>
              <a:rPr lang="en-US" altLang="zh-CN" sz="2800" b="1" dirty="0"/>
              <a:t>columnar storage structure</a:t>
            </a:r>
            <a:r>
              <a:rPr lang="zh-CN" altLang="en-US" sz="2800" b="1" dirty="0"/>
              <a:t>）</a:t>
            </a:r>
            <a:endParaRPr lang="zh-CN" altLang="en-US" sz="2000" b="1" dirty="0"/>
          </a:p>
        </p:txBody>
      </p:sp>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内存技术 </a:t>
            </a:r>
          </a:p>
        </p:txBody>
      </p:sp>
      <p:pic>
        <p:nvPicPr>
          <p:cNvPr id="4" name="图片 3"/>
          <p:cNvPicPr>
            <a:picLocks noChangeAspect="1"/>
          </p:cNvPicPr>
          <p:nvPr/>
        </p:nvPicPr>
        <p:blipFill>
          <a:blip r:embed="rId4"/>
          <a:stretch>
            <a:fillRect/>
          </a:stretch>
        </p:blipFill>
        <p:spPr>
          <a:xfrm>
            <a:off x="1517157" y="2590800"/>
            <a:ext cx="6033486" cy="4213295"/>
          </a:xfrm>
          <a:prstGeom prst="rect">
            <a:avLst/>
          </a:prstGeom>
        </p:spPr>
      </p:pic>
    </p:spTree>
    <p:extLst>
      <p:ext uri="{BB962C8B-B14F-4D97-AF65-F5344CB8AC3E}">
        <p14:creationId xmlns:p14="http://schemas.microsoft.com/office/powerpoint/2010/main" val="1607203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12</a:t>
            </a:fld>
            <a:endParaRPr lang="zh-CN" altLang="en-US"/>
          </a:p>
        </p:txBody>
      </p:sp>
      <mc:AlternateContent xmlns:mc="http://schemas.openxmlformats.org/markup-compatibility/2006" xmlns:a14="http://schemas.microsoft.com/office/drawing/2010/main">
        <mc:Choice Requires="a14">
          <p:sp>
            <p:nvSpPr>
              <p:cNvPr id="3" name="文本框 2"/>
              <p:cNvSpPr txBox="1"/>
              <p:nvPr/>
            </p:nvSpPr>
            <p:spPr>
              <a:xfrm>
                <a:off x="286657" y="1219200"/>
                <a:ext cx="8153400" cy="4785926"/>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问题：</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1000</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万条数据的购买记录表，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万顾客（</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Customers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检索表有</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万条），</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200</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万商品（</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Materials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检索表有</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200</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万条）。如何在购买记录表中找出</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Miller</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”购买“</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refrigerator</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”的次数？</a:t>
                </a:r>
                <a:endPar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ts val="1200"/>
                  </a:spcBef>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行存储方法</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首先搜索“</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Miller</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Select Rows by Customer Name=“Miller”</a:t>
                </a:r>
              </a:p>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最坏情况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1000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万次，得到一个子表；</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再搜索“</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refrigerator</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Select Rows by Material =“refrigerator”</a:t>
                </a:r>
              </a:p>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最坏情况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1000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万次，得到一个子表；</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Join</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两个子表，得到同时包含“</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Miller</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refrigerator</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”的项，</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最坏情况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1000</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万 </a:t>
                </a:r>
                <a14:m>
                  <m:oMath xmlns:m="http://schemas.openxmlformats.org/officeDocument/2006/math">
                    <m:r>
                      <a:rPr lang="en-US" altLang="zh-CN" b="0"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1000</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万次操作</a:t>
                </a:r>
                <a:endPar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ts val="1200"/>
                  </a:spcBef>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总操作次数 </a:t>
                </a:r>
                <a:r>
                  <a:rPr lang="en-US" altLang="zh-CN"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 1000</a:t>
                </a:r>
                <a:r>
                  <a:rPr lang="zh-CN" altLang="en-US"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万</a:t>
                </a:r>
                <a:r>
                  <a:rPr lang="en-US" altLang="zh-CN"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+1000</a:t>
                </a:r>
                <a:r>
                  <a:rPr lang="zh-CN" altLang="en-US"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万</a:t>
                </a:r>
                <a:r>
                  <a:rPr lang="en-US" altLang="zh-CN"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+1000000</a:t>
                </a:r>
                <a:r>
                  <a:rPr lang="zh-CN" altLang="en-US"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万 </a:t>
                </a:r>
                <a:r>
                  <a:rPr lang="en-US" altLang="zh-CN"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 100.2 </a:t>
                </a:r>
                <a:r>
                  <a:rPr lang="zh-CN" altLang="en-US"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亿次</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86657" y="1219200"/>
                <a:ext cx="8153400" cy="4785926"/>
              </a:xfrm>
              <a:prstGeom prst="rect">
                <a:avLst/>
              </a:prstGeom>
              <a:blipFill>
                <a:blip r:embed="rId4"/>
                <a:stretch>
                  <a:fillRect l="-747" r="-673"/>
                </a:stretch>
              </a:blipFill>
            </p:spPr>
            <p:txBody>
              <a:bodyPr/>
              <a:lstStyle/>
              <a:p>
                <a:r>
                  <a:rPr lang="en-US">
                    <a:noFill/>
                  </a:rPr>
                  <a:t> </a:t>
                </a:r>
              </a:p>
            </p:txBody>
          </p:sp>
        </mc:Fallback>
      </mc:AlternateContent>
      <p:sp>
        <p:nvSpPr>
          <p:cNvPr id="8"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列存储结构例子</a:t>
            </a:r>
          </a:p>
        </p:txBody>
      </p:sp>
    </p:spTree>
    <p:extLst>
      <p:ext uri="{BB962C8B-B14F-4D97-AF65-F5344CB8AC3E}">
        <p14:creationId xmlns:p14="http://schemas.microsoft.com/office/powerpoint/2010/main" val="1607203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13</a:t>
            </a:fld>
            <a:endParaRPr lang="zh-CN" altLang="en-US"/>
          </a:p>
        </p:txBody>
      </p:sp>
      <p:sp>
        <p:nvSpPr>
          <p:cNvPr id="8"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列存储结构例子</a:t>
            </a:r>
          </a:p>
        </p:txBody>
      </p:sp>
      <p:pic>
        <p:nvPicPr>
          <p:cNvPr id="2" name="图片 1"/>
          <p:cNvPicPr>
            <a:picLocks noChangeAspect="1"/>
          </p:cNvPicPr>
          <p:nvPr/>
        </p:nvPicPr>
        <p:blipFill>
          <a:blip r:embed="rId4"/>
          <a:stretch>
            <a:fillRect/>
          </a:stretch>
        </p:blipFill>
        <p:spPr>
          <a:xfrm>
            <a:off x="912303" y="1143000"/>
            <a:ext cx="7159259" cy="1828800"/>
          </a:xfrm>
          <a:prstGeom prst="rect">
            <a:avLst/>
          </a:prstGeom>
        </p:spPr>
      </p:pic>
      <p:pic>
        <p:nvPicPr>
          <p:cNvPr id="5" name="图片 4"/>
          <p:cNvPicPr>
            <a:picLocks noChangeAspect="1"/>
          </p:cNvPicPr>
          <p:nvPr/>
        </p:nvPicPr>
        <p:blipFill>
          <a:blip r:embed="rId5"/>
          <a:stretch>
            <a:fillRect/>
          </a:stretch>
        </p:blipFill>
        <p:spPr>
          <a:xfrm>
            <a:off x="211667" y="3768837"/>
            <a:ext cx="8779933" cy="1665618"/>
          </a:xfrm>
          <a:prstGeom prst="rect">
            <a:avLst/>
          </a:prstGeom>
        </p:spPr>
      </p:pic>
    </p:spTree>
    <p:extLst>
      <p:ext uri="{BB962C8B-B14F-4D97-AF65-F5344CB8AC3E}">
        <p14:creationId xmlns:p14="http://schemas.microsoft.com/office/powerpoint/2010/main" val="3441467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14</a:t>
            </a:fld>
            <a:endParaRPr lang="zh-CN" altLang="en-US"/>
          </a:p>
        </p:txBody>
      </p:sp>
      <p:sp>
        <p:nvSpPr>
          <p:cNvPr id="3" name="文本框 2"/>
          <p:cNvSpPr txBox="1"/>
          <p:nvPr/>
        </p:nvSpPr>
        <p:spPr>
          <a:xfrm>
            <a:off x="304800" y="1190226"/>
            <a:ext cx="8686800" cy="5755422"/>
          </a:xfrm>
          <a:prstGeom prst="rect">
            <a:avLst/>
          </a:prstGeom>
          <a:noFill/>
        </p:spPr>
        <p:txBody>
          <a:bodyPr wrap="square" rtlCol="0">
            <a:spAutoFit/>
          </a:bodyPr>
          <a:lstStyle/>
          <a:p>
            <a:pPr>
              <a:spcBef>
                <a:spcPts val="1200"/>
              </a:spcBef>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列存储方法</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1200"/>
              </a:spcBef>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首先搜索</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Customer Name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检索表，找到“</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Miller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对应的局部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ID(4)</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，最坏情况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万次；</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0"/>
              </a:spcBef>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再搜索</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Material</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检索表，找到“</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refrigerator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”对应的局部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ID(3)</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，最坏情况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200</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万次；</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用查得的</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Miller</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对应的局部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ID</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值</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去遍历内存中顺序存储的“</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Customer Name</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”一列的各个元素（已转换为局部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ID</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），若不等于</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就设为</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，等于</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就设为</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，遍历完</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一个表</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需要</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1000</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万次操作，得到一个“</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0010010 ...</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”这样的二进制数组；</a:t>
            </a:r>
          </a:p>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）用查得的</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Refrigerator</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对应的局部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ID</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值</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去遍历内存中顺序存储的“</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Material</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”一列的各个元素（已转换为局部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ID</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pp.9</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最下方行</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），若不等于</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就设为</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，等于</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就设为</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，遍历完</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另一个表</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需要</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1000</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万次操作，得到一个“</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0000010 ...</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”这样的二进制数组；</a:t>
            </a:r>
          </a:p>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）将步骤</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得到的两个二进制数组进行</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bit-wise AND</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操作，得到的结果也是一个二进制数组“</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0000010 ...</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”，其中的</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位就是满足我们查询条件的数据项。</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p>
          <a:p>
            <a:pPr>
              <a:spcBef>
                <a:spcPts val="1200"/>
              </a:spcBef>
            </a:pPr>
            <a:r>
              <a:rPr lang="zh-CN" altLang="en-US" sz="2000"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                               总操作次数 </a:t>
            </a:r>
            <a:r>
              <a:rPr lang="en-US" altLang="zh-CN" sz="2000"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 100</a:t>
            </a:r>
            <a:r>
              <a:rPr lang="zh-CN" altLang="en-US" sz="2000"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万</a:t>
            </a:r>
            <a:r>
              <a:rPr lang="en-US" altLang="zh-CN" sz="2000"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+200</a:t>
            </a:r>
            <a:r>
              <a:rPr lang="zh-CN" altLang="en-US" sz="2000"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万</a:t>
            </a:r>
            <a:r>
              <a:rPr lang="en-US" altLang="zh-CN" sz="2000"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1000</a:t>
            </a:r>
            <a:r>
              <a:rPr lang="zh-CN" altLang="en-US" sz="2000"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万</a:t>
            </a:r>
            <a:r>
              <a:rPr lang="en-US" altLang="zh-CN" sz="2000"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 0.23 </a:t>
            </a:r>
            <a:r>
              <a:rPr lang="zh-CN" altLang="en-US" sz="2000"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亿次</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列存储结构例子（续</a:t>
            </a:r>
            <a:r>
              <a:rPr lang="en-US" altLang="zh-CN" sz="3200" b="1" dirty="0">
                <a:solidFill>
                  <a:srgbClr val="002060"/>
                </a:solidFill>
                <a:latin typeface="Calibri" panose="020F0502020204030204" pitchFamily="34" charset="0"/>
              </a:rPr>
              <a:t>1</a:t>
            </a:r>
            <a:r>
              <a:rPr lang="zh-CN" altLang="en-US" sz="3200" b="1" dirty="0">
                <a:solidFill>
                  <a:srgbClr val="002060"/>
                </a:solidFill>
                <a:latin typeface="Calibri" panose="020F0502020204030204" pitchFamily="34" charset="0"/>
              </a:rPr>
              <a:t>）</a:t>
            </a:r>
          </a:p>
        </p:txBody>
      </p:sp>
    </p:spTree>
    <p:extLst>
      <p:ext uri="{BB962C8B-B14F-4D97-AF65-F5344CB8AC3E}">
        <p14:creationId xmlns:p14="http://schemas.microsoft.com/office/powerpoint/2010/main" val="1607203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15</a:t>
            </a:fld>
            <a:endParaRPr lang="zh-CN" altLang="en-US"/>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064351"/>
            <a:ext cx="8764957" cy="5717449"/>
          </a:xfrm>
          <a:prstGeom prst="rect">
            <a:avLst/>
          </a:prstGeom>
        </p:spPr>
      </p:pic>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列存储结构例子（续</a:t>
            </a:r>
            <a:r>
              <a:rPr lang="en-US" altLang="zh-CN" sz="3200" b="1" dirty="0">
                <a:solidFill>
                  <a:srgbClr val="002060"/>
                </a:solidFill>
                <a:latin typeface="Calibri" panose="020F0502020204030204" pitchFamily="34" charset="0"/>
              </a:rPr>
              <a:t>2</a:t>
            </a:r>
            <a:r>
              <a:rPr lang="zh-CN" altLang="en-US" sz="3200" b="1" dirty="0">
                <a:solidFill>
                  <a:srgbClr val="002060"/>
                </a:solidFill>
                <a:latin typeface="Calibri" panose="020F0502020204030204" pitchFamily="34" charset="0"/>
              </a:rPr>
              <a:t>）</a:t>
            </a:r>
          </a:p>
        </p:txBody>
      </p:sp>
    </p:spTree>
    <p:extLst>
      <p:ext uri="{BB962C8B-B14F-4D97-AF65-F5344CB8AC3E}">
        <p14:creationId xmlns:p14="http://schemas.microsoft.com/office/powerpoint/2010/main" val="1607203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16</a:t>
            </a:fld>
            <a:endParaRPr lang="zh-CN" altLang="en-US"/>
          </a:p>
        </p:txBody>
      </p:sp>
      <p:sp>
        <p:nvSpPr>
          <p:cNvPr id="3" name="文本框 2"/>
          <p:cNvSpPr txBox="1"/>
          <p:nvPr/>
        </p:nvSpPr>
        <p:spPr>
          <a:xfrm>
            <a:off x="838200" y="1752600"/>
            <a:ext cx="7696200" cy="1015663"/>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对数据表的划分及多节点并行处理。分布式缓存系统主要采用水平划分和垂直划分两种方式。</a:t>
            </a:r>
            <a:endParaRPr lang="en-US" altLang="zh-CN"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cstate="print"/>
          <a:stretch>
            <a:fillRect/>
          </a:stretch>
        </p:blipFill>
        <p:spPr>
          <a:xfrm>
            <a:off x="1371600" y="2839500"/>
            <a:ext cx="6351410" cy="3810000"/>
          </a:xfrm>
          <a:prstGeom prst="rect">
            <a:avLst/>
          </a:prstGeom>
        </p:spPr>
      </p:pic>
      <p:sp>
        <p:nvSpPr>
          <p:cNvPr id="10" name="TextBox 12"/>
          <p:cNvSpPr txBox="1">
            <a:spLocks noChangeArrowheads="1"/>
          </p:cNvSpPr>
          <p:nvPr/>
        </p:nvSpPr>
        <p:spPr bwMode="auto">
          <a:xfrm>
            <a:off x="740434" y="1136426"/>
            <a:ext cx="7924800" cy="523220"/>
          </a:xfrm>
          <a:prstGeom prst="rect">
            <a:avLst/>
          </a:prstGeom>
          <a:noFill/>
          <a:ln w="9525">
            <a:noFill/>
            <a:miter lim="800000"/>
          </a:ln>
        </p:spPr>
        <p:txBody>
          <a:bodyPr>
            <a:spAutoFit/>
          </a:bodyPr>
          <a:lstStyle/>
          <a:p>
            <a:r>
              <a:rPr lang="en-US" altLang="zh-CN" sz="2800" b="1" dirty="0"/>
              <a:t>3</a:t>
            </a:r>
            <a:r>
              <a:rPr lang="zh-CN" altLang="en-US" sz="2800" b="1" dirty="0"/>
              <a:t>、数据表分区</a:t>
            </a:r>
          </a:p>
        </p:txBody>
      </p:sp>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内存技术</a:t>
            </a:r>
          </a:p>
        </p:txBody>
      </p:sp>
    </p:spTree>
    <p:extLst>
      <p:ext uri="{BB962C8B-B14F-4D97-AF65-F5344CB8AC3E}">
        <p14:creationId xmlns:p14="http://schemas.microsoft.com/office/powerpoint/2010/main" val="3459226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17</a:t>
            </a:fld>
            <a:endParaRPr lang="zh-CN" altLang="en-US"/>
          </a:p>
        </p:txBody>
      </p:sp>
      <p:sp>
        <p:nvSpPr>
          <p:cNvPr id="3" name="文本框 2"/>
          <p:cNvSpPr txBox="1"/>
          <p:nvPr/>
        </p:nvSpPr>
        <p:spPr>
          <a:xfrm>
            <a:off x="228600" y="1004026"/>
            <a:ext cx="8610600" cy="142295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只写入差异数据来提高访问效率。在内存中划分两个区域：主表（</a:t>
            </a:r>
            <a:r>
              <a:rPr lang="en-US" altLang="zh-CN" sz="2000" dirty="0">
                <a:latin typeface="微软雅黑" panose="020B0503020204020204" pitchFamily="34" charset="-122"/>
                <a:ea typeface="微软雅黑" panose="020B0503020204020204" pitchFamily="34" charset="-122"/>
              </a:rPr>
              <a:t>Main</a:t>
            </a:r>
            <a:r>
              <a:rPr lang="zh-CN" altLang="en-US" sz="2000" dirty="0">
                <a:latin typeface="微软雅黑" panose="020B0503020204020204" pitchFamily="34" charset="-122"/>
                <a:ea typeface="微软雅黑" panose="020B0503020204020204" pitchFamily="34" charset="-122"/>
              </a:rPr>
              <a:t>）和差异表（</a:t>
            </a:r>
            <a:r>
              <a:rPr lang="en-US" altLang="zh-CN" sz="2000" dirty="0">
                <a:latin typeface="微软雅黑" panose="020B0503020204020204" pitchFamily="34" charset="-122"/>
                <a:ea typeface="微软雅黑" panose="020B0503020204020204" pitchFamily="34" charset="-122"/>
              </a:rPr>
              <a:t>Delta</a:t>
            </a:r>
            <a:r>
              <a:rPr lang="zh-CN" altLang="en-US" sz="2000" dirty="0">
                <a:latin typeface="微软雅黑" panose="020B0503020204020204" pitchFamily="34" charset="-122"/>
                <a:ea typeface="微软雅黑" panose="020B0503020204020204" pitchFamily="34" charset="-122"/>
              </a:rPr>
              <a:t>）。主表包含完整的数据，采用高度压缩的列存储方式，支持高效率的读数据操作；差异表只包含少量的新增数据，支持写数据操作。</a:t>
            </a:r>
            <a:endParaRPr lang="en-US" altLang="zh-CN" sz="20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cstate="print"/>
          <a:stretch>
            <a:fillRect/>
          </a:stretch>
        </p:blipFill>
        <p:spPr>
          <a:xfrm>
            <a:off x="533400" y="2438400"/>
            <a:ext cx="7516040" cy="4341395"/>
          </a:xfrm>
          <a:prstGeom prst="rect">
            <a:avLst/>
          </a:prstGeom>
        </p:spPr>
      </p:pic>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4</a:t>
            </a:r>
            <a:r>
              <a:rPr lang="zh-CN" altLang="en-US" sz="3200" b="1" dirty="0">
                <a:solidFill>
                  <a:srgbClr val="002060"/>
                </a:solidFill>
                <a:latin typeface="Calibri" panose="020F0502020204030204" pitchFamily="34" charset="0"/>
              </a:rPr>
              <a:t>、只插入差异数据</a:t>
            </a:r>
          </a:p>
        </p:txBody>
      </p:sp>
    </p:spTree>
    <p:extLst>
      <p:ext uri="{BB962C8B-B14F-4D97-AF65-F5344CB8AC3E}">
        <p14:creationId xmlns:p14="http://schemas.microsoft.com/office/powerpoint/2010/main" val="3631251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18</a:t>
            </a:fld>
            <a:endParaRPr lang="zh-CN" altLang="en-US"/>
          </a:p>
        </p:txBody>
      </p:sp>
      <p:sp>
        <p:nvSpPr>
          <p:cNvPr id="3" name="文本框 2"/>
          <p:cNvSpPr txBox="1"/>
          <p:nvPr/>
        </p:nvSpPr>
        <p:spPr>
          <a:xfrm>
            <a:off x="228600" y="1004026"/>
            <a:ext cx="8610600" cy="188461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当执行读取数据操作时，系统首先扫描主表，如果没有发现所需数据，再扫描</a:t>
            </a:r>
            <a:r>
              <a:rPr lang="en-US" altLang="zh-CN" sz="2000" dirty="0">
                <a:latin typeface="微软雅黑" panose="020B0503020204020204" pitchFamily="34" charset="-122"/>
                <a:ea typeface="微软雅黑" panose="020B0503020204020204" pitchFamily="34" charset="-122"/>
              </a:rPr>
              <a:t>Delta</a:t>
            </a:r>
            <a:r>
              <a:rPr lang="zh-CN" altLang="en-US" sz="2000" dirty="0">
                <a:latin typeface="微软雅黑" panose="020B0503020204020204" pitchFamily="34" charset="-122"/>
                <a:ea typeface="微软雅黑" panose="020B0503020204020204" pitchFamily="34" charset="-122"/>
              </a:rPr>
              <a:t>区域；在执行写入数据操作时，系统将新数据插入</a:t>
            </a:r>
            <a:r>
              <a:rPr lang="en-US" altLang="zh-CN" sz="2000" dirty="0">
                <a:latin typeface="微软雅黑" panose="020B0503020204020204" pitchFamily="34" charset="-122"/>
                <a:ea typeface="微软雅黑" panose="020B0503020204020204" pitchFamily="34" charset="-122"/>
              </a:rPr>
              <a:t>Delta</a:t>
            </a:r>
            <a:r>
              <a:rPr lang="zh-CN" altLang="en-US" sz="2000" dirty="0">
                <a:latin typeface="微软雅黑" panose="020B0503020204020204" pitchFamily="34" charset="-122"/>
                <a:ea typeface="微软雅黑" panose="020B0503020204020204" pitchFamily="34" charset="-122"/>
              </a:rPr>
              <a:t>表，而不是直接写入主表。由于</a:t>
            </a:r>
            <a:r>
              <a:rPr lang="en-US" altLang="zh-CN" sz="2000" dirty="0">
                <a:latin typeface="微软雅黑" panose="020B0503020204020204" pitchFamily="34" charset="-122"/>
                <a:ea typeface="微软雅黑" panose="020B0503020204020204" pitchFamily="34" charset="-122"/>
              </a:rPr>
              <a:t>Delta</a:t>
            </a:r>
            <a:r>
              <a:rPr lang="zh-CN" altLang="en-US" sz="2000" dirty="0">
                <a:latin typeface="微软雅黑" panose="020B0503020204020204" pitchFamily="34" charset="-122"/>
                <a:ea typeface="微软雅黑" panose="020B0503020204020204" pitchFamily="34" charset="-122"/>
              </a:rPr>
              <a:t>表只含少量数据项（实际上只含增量数据），因此实现了一种高速写入方式。</a:t>
            </a:r>
            <a:endParaRPr lang="en-US" altLang="zh-CN" sz="20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cstate="print"/>
          <a:stretch>
            <a:fillRect/>
          </a:stretch>
        </p:blipFill>
        <p:spPr>
          <a:xfrm>
            <a:off x="1219200" y="2834530"/>
            <a:ext cx="6830240" cy="3945265"/>
          </a:xfrm>
          <a:prstGeom prst="rect">
            <a:avLst/>
          </a:prstGeom>
        </p:spPr>
      </p:pic>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4</a:t>
            </a:r>
            <a:r>
              <a:rPr lang="zh-CN" altLang="en-US" sz="3200" b="1" dirty="0">
                <a:solidFill>
                  <a:srgbClr val="002060"/>
                </a:solidFill>
                <a:latin typeface="Calibri" panose="020F0502020204030204" pitchFamily="34" charset="0"/>
              </a:rPr>
              <a:t>、只插入差异数据</a:t>
            </a:r>
          </a:p>
        </p:txBody>
      </p:sp>
    </p:spTree>
    <p:extLst>
      <p:ext uri="{BB962C8B-B14F-4D97-AF65-F5344CB8AC3E}">
        <p14:creationId xmlns:p14="http://schemas.microsoft.com/office/powerpoint/2010/main" val="2599375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19</a:t>
            </a:fld>
            <a:endParaRPr lang="zh-CN" altLang="en-US"/>
          </a:p>
        </p:txBody>
      </p:sp>
      <p:sp>
        <p:nvSpPr>
          <p:cNvPr id="3" name="文本框 2"/>
          <p:cNvSpPr txBox="1"/>
          <p:nvPr/>
        </p:nvSpPr>
        <p:spPr>
          <a:xfrm>
            <a:off x="228600" y="989670"/>
            <a:ext cx="8610600" cy="2400657"/>
          </a:xfrm>
          <a:prstGeom prst="rect">
            <a:avLst/>
          </a:prstGeom>
          <a:noFill/>
        </p:spPr>
        <p:txBody>
          <a:bodyPr wrap="square" rtlCol="0">
            <a:spAutoFit/>
          </a:bodyPr>
          <a:lstStyle/>
          <a:p>
            <a:pPr algn="just">
              <a:lnSpc>
                <a:spcPct val="150000"/>
              </a:lnSpc>
              <a:spcBef>
                <a:spcPts val="1200"/>
              </a:spcBef>
            </a:pPr>
            <a:r>
              <a:rPr lang="en-US" altLang="zh-CN"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Memcache</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是一个有代表性的</a:t>
            </a:r>
            <a:r>
              <a:rPr lang="zh-CN" altLang="en-US" sz="2000" dirty="0">
                <a:solidFill>
                  <a:srgbClr val="7030A0"/>
                </a:solidFill>
                <a:latin typeface="微软雅黑" panose="020B0503020204020204" pitchFamily="34" charset="-122"/>
                <a:ea typeface="微软雅黑" panose="020B0503020204020204" pitchFamily="34" charset="-122"/>
              </a:rPr>
              <a:t>高性能分布式内存对象缓存系统</a:t>
            </a:r>
            <a:r>
              <a:rPr lang="zh-CN" altLang="en-US" sz="2000" dirty="0">
                <a:latin typeface="微软雅黑" panose="020B0503020204020204" pitchFamily="34" charset="-122"/>
                <a:ea typeface="微软雅黑" panose="020B0503020204020204" pitchFamily="34" charset="-122"/>
              </a:rPr>
              <a:t>，它通过</a:t>
            </a:r>
            <a:r>
              <a:rPr lang="zh-CN" altLang="en-US" sz="2000" dirty="0">
                <a:solidFill>
                  <a:srgbClr val="FF0000"/>
                </a:solidFill>
                <a:latin typeface="微软雅黑" panose="020B0503020204020204" pitchFamily="34" charset="-122"/>
                <a:ea typeface="微软雅黑" panose="020B0503020204020204" pitchFamily="34" charset="-122"/>
              </a:rPr>
              <a:t>缓存数据和对象来减少读取数据库次数</a:t>
            </a:r>
            <a:r>
              <a:rPr lang="zh-CN" altLang="en-US" sz="2000" dirty="0">
                <a:latin typeface="微软雅黑" panose="020B0503020204020204" pitchFamily="34" charset="-122"/>
                <a:ea typeface="微软雅黑" panose="020B0503020204020204" pitchFamily="34" charset="-122"/>
              </a:rPr>
              <a:t>，从而提高数据库驱动网站的访问速度。</a:t>
            </a:r>
            <a:r>
              <a:rPr lang="en-US" altLang="zh-CN" sz="2000" dirty="0">
                <a:latin typeface="微软雅黑" panose="020B0503020204020204" pitchFamily="34" charset="-122"/>
                <a:ea typeface="微软雅黑" panose="020B0503020204020204" pitchFamily="34" charset="-122"/>
              </a:rPr>
              <a:t>Memchache</a:t>
            </a:r>
            <a:r>
              <a:rPr lang="zh-CN" altLang="en-US" sz="2000" dirty="0">
                <a:latin typeface="微软雅黑" panose="020B0503020204020204" pitchFamily="34" charset="-122"/>
                <a:ea typeface="微软雅黑" panose="020B0503020204020204" pitchFamily="34" charset="-122"/>
              </a:rPr>
              <a:t>采用一组专用缓存服务器，</a:t>
            </a:r>
            <a:r>
              <a:rPr lang="zh-CN" altLang="en-US" sz="2000" dirty="0">
                <a:solidFill>
                  <a:srgbClr val="FF0000"/>
                </a:solidFill>
                <a:latin typeface="微软雅黑" panose="020B0503020204020204" pitchFamily="34" charset="-122"/>
                <a:ea typeface="微软雅黑" panose="020B0503020204020204" pitchFamily="34" charset="-122"/>
              </a:rPr>
              <a:t>缓存与应用分离部署</a:t>
            </a:r>
            <a:r>
              <a:rPr lang="zh-CN" altLang="en-US" sz="2000" dirty="0">
                <a:latin typeface="微软雅黑" panose="020B0503020204020204" pitchFamily="34" charset="-122"/>
                <a:ea typeface="微软雅黑" panose="020B0503020204020204" pitchFamily="34" charset="-122"/>
              </a:rPr>
              <a:t>。在存放和访问缓存数据时，应用程序通过一致性</a:t>
            </a:r>
            <a:r>
              <a:rPr lang="en-US" altLang="zh-CN" sz="2000" dirty="0">
                <a:latin typeface="微软雅黑" panose="020B0503020204020204" pitchFamily="34" charset="-122"/>
                <a:ea typeface="微软雅黑" panose="020B0503020204020204" pitchFamily="34" charset="-122"/>
              </a:rPr>
              <a:t>Hash</a:t>
            </a:r>
            <a:r>
              <a:rPr lang="zh-CN" altLang="en-US" sz="2000" dirty="0">
                <a:latin typeface="微软雅黑" panose="020B0503020204020204" pitchFamily="34" charset="-122"/>
                <a:ea typeface="微软雅黑" panose="020B0503020204020204" pitchFamily="34" charset="-122"/>
              </a:rPr>
              <a:t>算法选择缓存节点，集群缓存服务器之间不通信，也不需要数据同步。</a:t>
            </a:r>
          </a:p>
        </p:txBody>
      </p:sp>
      <p:pic>
        <p:nvPicPr>
          <p:cNvPr id="8" name="图片 7"/>
          <p:cNvPicPr>
            <a:picLocks noChangeAspect="1"/>
          </p:cNvPicPr>
          <p:nvPr/>
        </p:nvPicPr>
        <p:blipFill>
          <a:blip r:embed="rId4" cstate="print"/>
          <a:stretch>
            <a:fillRect/>
          </a:stretch>
        </p:blipFill>
        <p:spPr>
          <a:xfrm>
            <a:off x="272143" y="3361333"/>
            <a:ext cx="5105400" cy="3496667"/>
          </a:xfrm>
          <a:prstGeom prst="rect">
            <a:avLst/>
          </a:prstGeom>
        </p:spPr>
      </p:pic>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18.1.3 </a:t>
            </a:r>
            <a:r>
              <a:rPr lang="en-US" altLang="zh-CN" sz="3200" b="1" dirty="0" err="1">
                <a:solidFill>
                  <a:srgbClr val="002060"/>
                </a:solidFill>
                <a:latin typeface="Calibri" panose="020F0502020204030204" pitchFamily="34" charset="0"/>
              </a:rPr>
              <a:t>Memchache</a:t>
            </a:r>
            <a:r>
              <a:rPr lang="zh-CN" altLang="en-US" sz="3200" b="1" dirty="0">
                <a:solidFill>
                  <a:srgbClr val="002060"/>
                </a:solidFill>
                <a:latin typeface="Calibri" panose="020F0502020204030204" pitchFamily="34" charset="0"/>
              </a:rPr>
              <a:t>工作机制</a:t>
            </a:r>
          </a:p>
        </p:txBody>
      </p:sp>
      <p:sp>
        <p:nvSpPr>
          <p:cNvPr id="2" name="矩形 1"/>
          <p:cNvSpPr/>
          <p:nvPr/>
        </p:nvSpPr>
        <p:spPr>
          <a:xfrm>
            <a:off x="5421086" y="6421891"/>
            <a:ext cx="2688557" cy="369332"/>
          </a:xfrm>
          <a:prstGeom prst="rect">
            <a:avLst/>
          </a:prstGeom>
        </p:spPr>
        <p:txBody>
          <a:bodyPr wrap="none">
            <a:spAutoFit/>
          </a:bodyPr>
          <a:lstStyle/>
          <a:p>
            <a:r>
              <a:rPr lang="en-US" altLang="zh-CN" dirty="0" err="1">
                <a:latin typeface="微软雅黑" panose="020B0503020204020204" pitchFamily="34" charset="-122"/>
                <a:ea typeface="微软雅黑" panose="020B0503020204020204" pitchFamily="34" charset="-122"/>
              </a:rPr>
              <a:t>Memchache</a:t>
            </a:r>
            <a:r>
              <a:rPr lang="zh-CN" altLang="en-US" dirty="0">
                <a:latin typeface="微软雅黑" panose="020B0503020204020204" pitchFamily="34" charset="-122"/>
                <a:ea typeface="微软雅黑" panose="020B0503020204020204" pitchFamily="34" charset="-122"/>
              </a:rPr>
              <a:t>的系统架构</a:t>
            </a:r>
            <a:endParaRPr lang="en-US" dirty="0"/>
          </a:p>
        </p:txBody>
      </p:sp>
    </p:spTree>
    <p:extLst>
      <p:ext uri="{BB962C8B-B14F-4D97-AF65-F5344CB8AC3E}">
        <p14:creationId xmlns:p14="http://schemas.microsoft.com/office/powerpoint/2010/main" val="760973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a:t>
            </a:fld>
            <a:endParaRPr lang="zh-CN" altLang="en-US"/>
          </a:p>
        </p:txBody>
      </p:sp>
      <p:sp>
        <p:nvSpPr>
          <p:cNvPr id="2055"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大数据计算光谱</a:t>
            </a:r>
          </a:p>
        </p:txBody>
      </p:sp>
      <p:pic>
        <p:nvPicPr>
          <p:cNvPr id="9" name="图片 8"/>
          <p:cNvPicPr/>
          <p:nvPr/>
        </p:nvPicPr>
        <p:blipFill>
          <a:blip r:embed="rId4" cstate="print"/>
          <a:srcRect/>
          <a:stretch>
            <a:fillRect/>
          </a:stretch>
        </p:blipFill>
        <p:spPr>
          <a:xfrm>
            <a:off x="152400" y="1388405"/>
            <a:ext cx="8534400" cy="43434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20</a:t>
            </a:fld>
            <a:endParaRPr lang="zh-CN" altLang="en-US"/>
          </a:p>
        </p:txBody>
      </p:sp>
      <p:sp>
        <p:nvSpPr>
          <p:cNvPr id="3" name="文本框 2"/>
          <p:cNvSpPr txBox="1"/>
          <p:nvPr/>
        </p:nvSpPr>
        <p:spPr>
          <a:xfrm>
            <a:off x="859316" y="5523249"/>
            <a:ext cx="8001000" cy="1015663"/>
          </a:xfrm>
          <a:prstGeom prst="rect">
            <a:avLst/>
          </a:prstGeom>
          <a:noFill/>
        </p:spPr>
        <p:txBody>
          <a:bodyPr wrap="squar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当客户端提交了读数据请求，首先扫描</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memcache</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看数据是否存在，如是，直接读取数据返回客户端，不对数据库作任何操作，操作路径为：①→②→③→⑦。</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18.1.4 </a:t>
            </a:r>
            <a:r>
              <a:rPr lang="en-US" altLang="zh-CN" sz="3200" b="1" dirty="0" err="1">
                <a:solidFill>
                  <a:srgbClr val="002060"/>
                </a:solidFill>
                <a:latin typeface="Calibri" panose="020F0502020204030204" pitchFamily="34" charset="0"/>
              </a:rPr>
              <a:t>Memchache</a:t>
            </a:r>
            <a:r>
              <a:rPr lang="zh-CN" altLang="en-US" sz="3200" b="1" dirty="0">
                <a:solidFill>
                  <a:srgbClr val="002060"/>
                </a:solidFill>
                <a:latin typeface="Calibri" panose="020F0502020204030204" pitchFamily="34" charset="0"/>
              </a:rPr>
              <a:t>工作流程</a:t>
            </a:r>
          </a:p>
        </p:txBody>
      </p:sp>
      <p:pic>
        <p:nvPicPr>
          <p:cNvPr id="8" name="图片 7"/>
          <p:cNvPicPr>
            <a:picLocks noChangeAspect="1"/>
          </p:cNvPicPr>
          <p:nvPr/>
        </p:nvPicPr>
        <p:blipFill>
          <a:blip r:embed="rId4" cstate="print"/>
          <a:stretch>
            <a:fillRect/>
          </a:stretch>
        </p:blipFill>
        <p:spPr>
          <a:xfrm>
            <a:off x="1390450" y="1145023"/>
            <a:ext cx="6261683" cy="4288600"/>
          </a:xfrm>
          <a:prstGeom prst="rect">
            <a:avLst/>
          </a:prstGeom>
        </p:spPr>
      </p:pic>
    </p:spTree>
    <p:extLst>
      <p:ext uri="{BB962C8B-B14F-4D97-AF65-F5344CB8AC3E}">
        <p14:creationId xmlns:p14="http://schemas.microsoft.com/office/powerpoint/2010/main" val="760973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21</a:t>
            </a:fld>
            <a:endParaRPr lang="zh-CN" altLang="en-US"/>
          </a:p>
        </p:txBody>
      </p:sp>
      <p:sp>
        <p:nvSpPr>
          <p:cNvPr id="3" name="文本框 2"/>
          <p:cNvSpPr txBox="1"/>
          <p:nvPr/>
        </p:nvSpPr>
        <p:spPr>
          <a:xfrm>
            <a:off x="228600" y="5538233"/>
            <a:ext cx="8610600" cy="1323439"/>
          </a:xfrm>
          <a:prstGeom prst="rect">
            <a:avLst/>
          </a:prstGeom>
          <a:noFill/>
        </p:spPr>
        <p:txBody>
          <a:bodyPr wrap="squar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、如果请求的数据不在缓存中，则访问数据库</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DB</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，把从数据库中获取的数据返回给客户端，同时把数据缓存一份到</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memcache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中（</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memcache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客户端不对此负责，需要应用程序明确实现），操作路径为：①→②→④→⑤→⑦→⑥</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18.1.4 </a:t>
            </a:r>
            <a:r>
              <a:rPr lang="en-US" altLang="zh-CN" sz="3200" b="1" dirty="0" err="1">
                <a:solidFill>
                  <a:srgbClr val="002060"/>
                </a:solidFill>
                <a:latin typeface="Calibri" panose="020F0502020204030204" pitchFamily="34" charset="0"/>
              </a:rPr>
              <a:t>Memchache</a:t>
            </a:r>
            <a:r>
              <a:rPr lang="zh-CN" altLang="en-US" sz="3200" b="1" dirty="0">
                <a:solidFill>
                  <a:srgbClr val="002060"/>
                </a:solidFill>
                <a:latin typeface="Calibri" panose="020F0502020204030204" pitchFamily="34" charset="0"/>
              </a:rPr>
              <a:t>工作流程</a:t>
            </a:r>
          </a:p>
        </p:txBody>
      </p:sp>
      <p:pic>
        <p:nvPicPr>
          <p:cNvPr id="8" name="图片 7"/>
          <p:cNvPicPr>
            <a:picLocks noChangeAspect="1"/>
          </p:cNvPicPr>
          <p:nvPr/>
        </p:nvPicPr>
        <p:blipFill>
          <a:blip r:embed="rId4" cstate="print"/>
          <a:stretch>
            <a:fillRect/>
          </a:stretch>
        </p:blipFill>
        <p:spPr>
          <a:xfrm>
            <a:off x="1390450" y="1145023"/>
            <a:ext cx="6261683" cy="4288600"/>
          </a:xfrm>
          <a:prstGeom prst="rect">
            <a:avLst/>
          </a:prstGeom>
        </p:spPr>
      </p:pic>
    </p:spTree>
    <p:extLst>
      <p:ext uri="{BB962C8B-B14F-4D97-AF65-F5344CB8AC3E}">
        <p14:creationId xmlns:p14="http://schemas.microsoft.com/office/powerpoint/2010/main" val="2004561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22</a:t>
            </a:fld>
            <a:endParaRPr lang="zh-CN" altLang="en-US"/>
          </a:p>
        </p:txBody>
      </p:sp>
      <p:sp>
        <p:nvSpPr>
          <p:cNvPr id="3" name="文本框 2"/>
          <p:cNvSpPr txBox="1"/>
          <p:nvPr/>
        </p:nvSpPr>
        <p:spPr>
          <a:xfrm>
            <a:off x="228600" y="5538233"/>
            <a:ext cx="8610600" cy="707886"/>
          </a:xfrm>
          <a:prstGeom prst="rect">
            <a:avLst/>
          </a:prstGeom>
          <a:noFill/>
        </p:spPr>
        <p:txBody>
          <a:bodyPr wrap="squar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、客户端提交了写数据或更新数据库请求，更新数据库的同时同步</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memcache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，保证数据一致性，操作路径为：①→④→⑥→③→⑦</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18.1.4 </a:t>
            </a:r>
            <a:r>
              <a:rPr lang="en-US" altLang="zh-CN" sz="3200" b="1" dirty="0" err="1">
                <a:solidFill>
                  <a:srgbClr val="002060"/>
                </a:solidFill>
                <a:latin typeface="Calibri" panose="020F0502020204030204" pitchFamily="34" charset="0"/>
              </a:rPr>
              <a:t>Memchache</a:t>
            </a:r>
            <a:r>
              <a:rPr lang="zh-CN" altLang="en-US" sz="3200" b="1" dirty="0">
                <a:solidFill>
                  <a:srgbClr val="002060"/>
                </a:solidFill>
                <a:latin typeface="Calibri" panose="020F0502020204030204" pitchFamily="34" charset="0"/>
              </a:rPr>
              <a:t>工作流程</a:t>
            </a:r>
          </a:p>
        </p:txBody>
      </p:sp>
      <p:pic>
        <p:nvPicPr>
          <p:cNvPr id="8" name="图片 7"/>
          <p:cNvPicPr>
            <a:picLocks noChangeAspect="1"/>
          </p:cNvPicPr>
          <p:nvPr/>
        </p:nvPicPr>
        <p:blipFill>
          <a:blip r:embed="rId4" cstate="print"/>
          <a:stretch>
            <a:fillRect/>
          </a:stretch>
        </p:blipFill>
        <p:spPr>
          <a:xfrm>
            <a:off x="1390450" y="1145023"/>
            <a:ext cx="6261683" cy="4288600"/>
          </a:xfrm>
          <a:prstGeom prst="rect">
            <a:avLst/>
          </a:prstGeom>
        </p:spPr>
      </p:pic>
    </p:spTree>
    <p:extLst>
      <p:ext uri="{BB962C8B-B14F-4D97-AF65-F5344CB8AC3E}">
        <p14:creationId xmlns:p14="http://schemas.microsoft.com/office/powerpoint/2010/main" val="1579291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23</a:t>
            </a:fld>
            <a:endParaRPr lang="zh-CN" altLang="en-US"/>
          </a:p>
        </p:txBody>
      </p:sp>
      <p:sp>
        <p:nvSpPr>
          <p:cNvPr id="3" name="文本框 2"/>
          <p:cNvSpPr txBox="1"/>
          <p:nvPr/>
        </p:nvSpPr>
        <p:spPr>
          <a:xfrm>
            <a:off x="228600" y="5538233"/>
            <a:ext cx="8610600" cy="707886"/>
          </a:xfrm>
          <a:prstGeom prst="rect">
            <a:avLst/>
          </a:prstGeom>
          <a:noFill/>
        </p:spPr>
        <p:txBody>
          <a:bodyPr wrap="squar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memcache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的内存空间满溢时，使用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LRU</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Least Recently Used</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）算法及其他失效策略对缓存数据进行更换。</a:t>
            </a:r>
          </a:p>
        </p:txBody>
      </p:sp>
      <p:sp>
        <p:nvSpPr>
          <p:cNvPr id="7"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18.1.4 </a:t>
            </a:r>
            <a:r>
              <a:rPr lang="en-US" altLang="zh-CN" sz="3200" b="1" dirty="0" err="1">
                <a:solidFill>
                  <a:srgbClr val="002060"/>
                </a:solidFill>
                <a:latin typeface="Calibri" panose="020F0502020204030204" pitchFamily="34" charset="0"/>
              </a:rPr>
              <a:t>Memchache</a:t>
            </a:r>
            <a:r>
              <a:rPr lang="zh-CN" altLang="en-US" sz="3200" b="1" dirty="0">
                <a:solidFill>
                  <a:srgbClr val="002060"/>
                </a:solidFill>
                <a:latin typeface="Calibri" panose="020F0502020204030204" pitchFamily="34" charset="0"/>
              </a:rPr>
              <a:t>工作流程</a:t>
            </a:r>
          </a:p>
        </p:txBody>
      </p:sp>
      <p:pic>
        <p:nvPicPr>
          <p:cNvPr id="8" name="图片 7"/>
          <p:cNvPicPr>
            <a:picLocks noChangeAspect="1"/>
          </p:cNvPicPr>
          <p:nvPr/>
        </p:nvPicPr>
        <p:blipFill>
          <a:blip r:embed="rId4" cstate="print"/>
          <a:stretch>
            <a:fillRect/>
          </a:stretch>
        </p:blipFill>
        <p:spPr>
          <a:xfrm>
            <a:off x="1390450" y="1145023"/>
            <a:ext cx="6261683" cy="4288600"/>
          </a:xfrm>
          <a:prstGeom prst="rect">
            <a:avLst/>
          </a:prstGeom>
        </p:spPr>
      </p:pic>
    </p:spTree>
    <p:extLst>
      <p:ext uri="{BB962C8B-B14F-4D97-AF65-F5344CB8AC3E}">
        <p14:creationId xmlns:p14="http://schemas.microsoft.com/office/powerpoint/2010/main" val="2346702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24</a:t>
            </a:fld>
            <a:endParaRPr lang="zh-CN" altLang="en-US"/>
          </a:p>
        </p:txBody>
      </p:sp>
      <p:sp>
        <p:nvSpPr>
          <p:cNvPr id="2056" name="TextBox 12"/>
          <p:cNvSpPr txBox="1">
            <a:spLocks noChangeArrowheads="1"/>
          </p:cNvSpPr>
          <p:nvPr/>
        </p:nvSpPr>
        <p:spPr bwMode="auto">
          <a:xfrm>
            <a:off x="762000" y="1219200"/>
            <a:ext cx="7924800" cy="523220"/>
          </a:xfrm>
          <a:prstGeom prst="rect">
            <a:avLst/>
          </a:prstGeom>
          <a:noFill/>
          <a:ln w="9525">
            <a:noFill/>
            <a:miter lim="800000"/>
          </a:ln>
        </p:spPr>
        <p:txBody>
          <a:bodyPr>
            <a:spAutoFit/>
          </a:bodyPr>
          <a:lstStyle/>
          <a:p>
            <a:r>
              <a:rPr lang="en-US" altLang="zh-CN" sz="2800" b="1" dirty="0" err="1"/>
              <a:t>Memchache</a:t>
            </a:r>
            <a:r>
              <a:rPr lang="zh-CN" altLang="en-US" sz="2800" b="1" dirty="0"/>
              <a:t>的计算架构</a:t>
            </a:r>
            <a:endParaRPr lang="zh-CN" altLang="en-US" sz="2800" b="1" dirty="0">
              <a:solidFill>
                <a:srgbClr val="0823A8"/>
              </a:solidFill>
              <a:latin typeface="Calibri" panose="020F0502020204030204" pitchFamily="34" charset="0"/>
            </a:endParaRPr>
          </a:p>
        </p:txBody>
      </p:sp>
      <p:sp>
        <p:nvSpPr>
          <p:cNvPr id="8" name="文本框 7"/>
          <p:cNvSpPr txBox="1"/>
          <p:nvPr/>
        </p:nvSpPr>
        <p:spPr>
          <a:xfrm>
            <a:off x="762000" y="1828800"/>
            <a:ext cx="7412966" cy="1323439"/>
          </a:xfrm>
          <a:prstGeom prst="rect">
            <a:avLst/>
          </a:prstGeom>
          <a:noFill/>
        </p:spPr>
        <p:txBody>
          <a:bodyPr wrap="square" rtlCol="0">
            <a:spAutoFit/>
          </a:bodyPr>
          <a:lstStyle/>
          <a:p>
            <a:r>
              <a:rPr lang="zh-CN" altLang="en-US" sz="2000" dirty="0"/>
              <a:t>     将在一台机器上的多个 </a:t>
            </a:r>
            <a:r>
              <a:rPr lang="en-US" altLang="zh-CN" sz="2000" dirty="0" err="1"/>
              <a:t>Memcached</a:t>
            </a:r>
            <a:r>
              <a:rPr lang="en-US" altLang="zh-CN" sz="2000" dirty="0"/>
              <a:t> </a:t>
            </a:r>
            <a:r>
              <a:rPr lang="zh-CN" altLang="en-US" sz="2000" dirty="0"/>
              <a:t>服务端程序、或者分散部署在多个机器上的 </a:t>
            </a:r>
            <a:r>
              <a:rPr lang="en-US" altLang="zh-CN" sz="2000" dirty="0" err="1"/>
              <a:t>Memcached</a:t>
            </a:r>
            <a:r>
              <a:rPr lang="en-US" altLang="zh-CN" sz="2000" dirty="0"/>
              <a:t> </a:t>
            </a:r>
            <a:r>
              <a:rPr lang="zh-CN" altLang="en-US" sz="2000" dirty="0"/>
              <a:t>服务端程序组成一个虚拟的服务端</a:t>
            </a:r>
            <a:r>
              <a:rPr lang="en-US" altLang="zh-CN" sz="2000" dirty="0"/>
              <a:t>Server</a:t>
            </a:r>
            <a:r>
              <a:rPr lang="zh-CN" altLang="en-US" sz="2000" dirty="0"/>
              <a:t>，对于应用程序来说完全屏蔽和透明，提高了单机内存利用率，并且提供了优良的系统可扩展性。</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3148610"/>
            <a:ext cx="5867400" cy="3711846"/>
          </a:xfrm>
          <a:prstGeom prst="rect">
            <a:avLst/>
          </a:prstGeom>
        </p:spPr>
      </p:pic>
      <p:sp>
        <p:nvSpPr>
          <p:cNvPr id="10"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18.1.5 </a:t>
            </a:r>
            <a:r>
              <a:rPr lang="en-US" altLang="zh-CN" sz="3200" b="1" dirty="0" err="1">
                <a:solidFill>
                  <a:srgbClr val="002060"/>
                </a:solidFill>
                <a:latin typeface="Calibri" panose="020F0502020204030204" pitchFamily="34" charset="0"/>
              </a:rPr>
              <a:t>Memchache</a:t>
            </a:r>
            <a:r>
              <a:rPr lang="zh-CN" altLang="en-US" sz="3200" b="1" dirty="0">
                <a:solidFill>
                  <a:srgbClr val="002060"/>
                </a:solidFill>
                <a:latin typeface="Calibri" panose="020F0502020204030204" pitchFamily="34" charset="0"/>
              </a:rPr>
              <a:t>计算架构</a:t>
            </a:r>
          </a:p>
        </p:txBody>
      </p:sp>
    </p:spTree>
    <p:extLst>
      <p:ext uri="{BB962C8B-B14F-4D97-AF65-F5344CB8AC3E}">
        <p14:creationId xmlns:p14="http://schemas.microsoft.com/office/powerpoint/2010/main" val="222151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25</a:t>
            </a:fld>
            <a:endParaRPr lang="zh-CN" altLang="en-US"/>
          </a:p>
        </p:txBody>
      </p:sp>
      <p:sp>
        <p:nvSpPr>
          <p:cNvPr id="2056" name="TextBox 12"/>
          <p:cNvSpPr txBox="1">
            <a:spLocks noChangeArrowheads="1"/>
          </p:cNvSpPr>
          <p:nvPr/>
        </p:nvSpPr>
        <p:spPr bwMode="auto">
          <a:xfrm>
            <a:off x="762000" y="1143000"/>
            <a:ext cx="7924800" cy="523220"/>
          </a:xfrm>
          <a:prstGeom prst="rect">
            <a:avLst/>
          </a:prstGeom>
          <a:noFill/>
          <a:ln w="9525">
            <a:noFill/>
            <a:miter lim="800000"/>
          </a:ln>
        </p:spPr>
        <p:txBody>
          <a:bodyPr>
            <a:spAutoFit/>
          </a:bodyPr>
          <a:lstStyle/>
          <a:p>
            <a:r>
              <a:rPr lang="zh-CN" altLang="en-US" sz="2800" b="1" dirty="0">
                <a:latin typeface="Calibri" panose="020F0502020204030204" pitchFamily="34" charset="0"/>
              </a:rPr>
              <a:t>数据存储“数据项 </a:t>
            </a:r>
            <a:r>
              <a:rPr lang="en-US" altLang="zh-CN" sz="2800" b="1" dirty="0">
                <a:latin typeface="Calibri" panose="020F0502020204030204" pitchFamily="34" charset="0"/>
              </a:rPr>
              <a:t>-&gt; </a:t>
            </a:r>
            <a:r>
              <a:rPr lang="zh-CN" altLang="en-US" sz="2800" b="1" dirty="0">
                <a:latin typeface="Calibri" panose="020F0502020204030204" pitchFamily="34" charset="0"/>
              </a:rPr>
              <a:t>服务器”的映射</a:t>
            </a:r>
          </a:p>
        </p:txBody>
      </p:sp>
      <p:sp>
        <p:nvSpPr>
          <p:cNvPr id="3" name="文本框 2"/>
          <p:cNvSpPr txBox="1"/>
          <p:nvPr/>
        </p:nvSpPr>
        <p:spPr>
          <a:xfrm>
            <a:off x="762000" y="1752600"/>
            <a:ext cx="7848600" cy="1323439"/>
          </a:xfrm>
          <a:prstGeom prst="rect">
            <a:avLst/>
          </a:prstGeom>
          <a:noFill/>
        </p:spPr>
        <p:txBody>
          <a:bodyPr wrap="square" rtlCol="0">
            <a:spAutoFit/>
          </a:bodyPr>
          <a:lstStyle/>
          <a:p>
            <a:r>
              <a:rPr lang="en-US" altLang="zh-CN" sz="2000" dirty="0"/>
              <a:t>      </a:t>
            </a:r>
            <a:r>
              <a:rPr lang="en-US" altLang="zh-CN" sz="2000" dirty="0" err="1"/>
              <a:t>Memchache</a:t>
            </a:r>
            <a:r>
              <a:rPr lang="zh-CN" altLang="en-US" sz="2000" dirty="0"/>
              <a:t>支持的缓存数据格式为键值对（</a:t>
            </a:r>
            <a:r>
              <a:rPr lang="en-US" altLang="zh-CN" sz="2000" dirty="0"/>
              <a:t>key-value pair</a:t>
            </a:r>
            <a:r>
              <a:rPr lang="zh-CN" altLang="en-US" sz="2000" dirty="0"/>
              <a:t>），当一个键值对数据项被提交给</a:t>
            </a:r>
            <a:r>
              <a:rPr lang="en-US" altLang="zh-CN" sz="2000" dirty="0" err="1"/>
              <a:t>memchached</a:t>
            </a:r>
            <a:r>
              <a:rPr lang="zh-CN" altLang="en-US" sz="2000" dirty="0"/>
              <a:t>客户端，如图所示，假设有</a:t>
            </a:r>
            <a:r>
              <a:rPr lang="en-US" altLang="zh-CN" sz="2000" dirty="0"/>
              <a:t>3</a:t>
            </a:r>
            <a:r>
              <a:rPr lang="zh-CN" altLang="en-US" sz="2000" dirty="0"/>
              <a:t>个节点在</a:t>
            </a:r>
            <a:r>
              <a:rPr lang="en-US" altLang="zh-CN" sz="2000" dirty="0" err="1"/>
              <a:t>memchached</a:t>
            </a:r>
            <a:r>
              <a:rPr lang="zh-CN" altLang="en-US" sz="2000" dirty="0"/>
              <a:t>集群中，需要有一个数据存储分配的路由算法帮助我们把写入的数据均衡地分配到这</a:t>
            </a:r>
            <a:r>
              <a:rPr lang="en-US" altLang="zh-CN" sz="2000" dirty="0"/>
              <a:t>3</a:t>
            </a:r>
            <a:r>
              <a:rPr lang="zh-CN" altLang="en-US" sz="2000" dirty="0"/>
              <a:t>台机器上。</a:t>
            </a:r>
          </a:p>
        </p:txBody>
      </p:sp>
      <p:pic>
        <p:nvPicPr>
          <p:cNvPr id="4" name="图片 3"/>
          <p:cNvPicPr>
            <a:picLocks noChangeAspect="1"/>
          </p:cNvPicPr>
          <p:nvPr/>
        </p:nvPicPr>
        <p:blipFill>
          <a:blip r:embed="rId4" cstate="print"/>
          <a:stretch>
            <a:fillRect/>
          </a:stretch>
        </p:blipFill>
        <p:spPr>
          <a:xfrm>
            <a:off x="1752600" y="3200400"/>
            <a:ext cx="5791200" cy="3510542"/>
          </a:xfrm>
          <a:prstGeom prst="rect">
            <a:avLst/>
          </a:prstGeom>
        </p:spPr>
      </p:pic>
      <p:sp>
        <p:nvSpPr>
          <p:cNvPr id="9" name="TextBox 11"/>
          <p:cNvSpPr txBox="1">
            <a:spLocks noChangeArrowheads="1"/>
          </p:cNvSpPr>
          <p:nvPr/>
        </p:nvSpPr>
        <p:spPr bwMode="auto">
          <a:xfrm>
            <a:off x="3162300" y="254356"/>
            <a:ext cx="5562600" cy="523220"/>
          </a:xfrm>
          <a:prstGeom prst="rect">
            <a:avLst/>
          </a:prstGeom>
          <a:noFill/>
          <a:ln w="9525">
            <a:noFill/>
            <a:miter lim="800000"/>
          </a:ln>
        </p:spPr>
        <p:txBody>
          <a:bodyPr>
            <a:spAutoFit/>
          </a:bodyPr>
          <a:lstStyle/>
          <a:p>
            <a:r>
              <a:rPr lang="en-US" altLang="zh-CN" sz="2800" b="1" dirty="0">
                <a:solidFill>
                  <a:srgbClr val="002060"/>
                </a:solidFill>
                <a:latin typeface="Calibri" panose="020F0502020204030204" pitchFamily="34" charset="0"/>
              </a:rPr>
              <a:t>18.1.6 </a:t>
            </a:r>
            <a:r>
              <a:rPr lang="zh-CN" altLang="en-US" sz="2800" b="1" dirty="0">
                <a:solidFill>
                  <a:srgbClr val="002060"/>
                </a:solidFill>
                <a:latin typeface="Calibri" panose="020F0502020204030204" pitchFamily="34" charset="0"/>
              </a:rPr>
              <a:t>数据存储的一致性</a:t>
            </a:r>
            <a:r>
              <a:rPr lang="en-US" altLang="zh-CN" sz="2800" b="1" dirty="0">
                <a:solidFill>
                  <a:srgbClr val="002060"/>
                </a:solidFill>
                <a:latin typeface="Calibri" panose="020F0502020204030204" pitchFamily="34" charset="0"/>
              </a:rPr>
              <a:t>Hash</a:t>
            </a:r>
            <a:r>
              <a:rPr lang="zh-CN" altLang="en-US" sz="2800" b="1" dirty="0">
                <a:solidFill>
                  <a:srgbClr val="002060"/>
                </a:solidFill>
                <a:latin typeface="Calibri" panose="020F0502020204030204" pitchFamily="34" charset="0"/>
              </a:rPr>
              <a:t>算法</a:t>
            </a:r>
          </a:p>
        </p:txBody>
      </p:sp>
    </p:spTree>
    <p:extLst>
      <p:ext uri="{BB962C8B-B14F-4D97-AF65-F5344CB8AC3E}">
        <p14:creationId xmlns:p14="http://schemas.microsoft.com/office/powerpoint/2010/main" val="1449247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26</a:t>
            </a:fld>
            <a:endParaRPr lang="zh-CN" altLang="en-US"/>
          </a:p>
        </p:txBody>
      </p:sp>
      <p:sp>
        <p:nvSpPr>
          <p:cNvPr id="2056" name="TextBox 12"/>
          <p:cNvSpPr txBox="1">
            <a:spLocks noChangeArrowheads="1"/>
          </p:cNvSpPr>
          <p:nvPr/>
        </p:nvSpPr>
        <p:spPr bwMode="auto">
          <a:xfrm>
            <a:off x="762000" y="1143000"/>
            <a:ext cx="7924800" cy="523220"/>
          </a:xfrm>
          <a:prstGeom prst="rect">
            <a:avLst/>
          </a:prstGeom>
          <a:noFill/>
          <a:ln w="9525">
            <a:noFill/>
            <a:miter lim="800000"/>
          </a:ln>
        </p:spPr>
        <p:txBody>
          <a:bodyPr>
            <a:spAutoFit/>
          </a:bodyPr>
          <a:lstStyle/>
          <a:p>
            <a:r>
              <a:rPr lang="zh-CN" altLang="en-US" sz="2800" b="1" dirty="0">
                <a:latin typeface="Calibri" panose="020F0502020204030204" pitchFamily="34" charset="0"/>
              </a:rPr>
              <a:t>数据存储“数据项 </a:t>
            </a:r>
            <a:r>
              <a:rPr lang="en-US" altLang="zh-CN" sz="2800" b="1" dirty="0">
                <a:latin typeface="Calibri" panose="020F0502020204030204" pitchFamily="34" charset="0"/>
              </a:rPr>
              <a:t>-&gt; </a:t>
            </a:r>
            <a:r>
              <a:rPr lang="zh-CN" altLang="en-US" sz="2800" b="1" dirty="0">
                <a:latin typeface="Calibri" panose="020F0502020204030204" pitchFamily="34" charset="0"/>
              </a:rPr>
              <a:t>服务器”的映射</a:t>
            </a:r>
          </a:p>
        </p:txBody>
      </p:sp>
      <p:sp>
        <p:nvSpPr>
          <p:cNvPr id="3" name="文本框 2"/>
          <p:cNvSpPr txBox="1"/>
          <p:nvPr/>
        </p:nvSpPr>
        <p:spPr>
          <a:xfrm>
            <a:off x="228600" y="1752600"/>
            <a:ext cx="8610600" cy="1015663"/>
          </a:xfrm>
          <a:prstGeom prst="rect">
            <a:avLst/>
          </a:prstGeom>
          <a:noFill/>
        </p:spPr>
        <p:txBody>
          <a:bodyPr wrap="square" rtlCol="0">
            <a:spAutoFit/>
          </a:bodyPr>
          <a:lstStyle/>
          <a:p>
            <a:r>
              <a:rPr lang="en-US" altLang="zh-CN" sz="2000" dirty="0" err="1"/>
              <a:t>Memcached</a:t>
            </a:r>
            <a:r>
              <a:rPr lang="zh-CN" altLang="en-US" sz="2000" dirty="0"/>
              <a:t>服务器节点之间并无通信，不共享任何信息，它们只被动地接受和执行来自于客户端的服务请求，因此</a:t>
            </a:r>
            <a:r>
              <a:rPr lang="en-US" altLang="zh-CN" sz="2000" dirty="0" err="1"/>
              <a:t>Memcache</a:t>
            </a:r>
            <a:r>
              <a:rPr lang="zh-CN" altLang="en-US" sz="2000" dirty="0"/>
              <a:t>的缓存分布模式不是由服务器端来控制，而是很大程度上由客户端的数据存储路由算法来实现。</a:t>
            </a:r>
          </a:p>
        </p:txBody>
      </p:sp>
      <p:pic>
        <p:nvPicPr>
          <p:cNvPr id="4" name="图片 3"/>
          <p:cNvPicPr>
            <a:picLocks noChangeAspect="1"/>
          </p:cNvPicPr>
          <p:nvPr/>
        </p:nvPicPr>
        <p:blipFill>
          <a:blip r:embed="rId4" cstate="print"/>
          <a:stretch>
            <a:fillRect/>
          </a:stretch>
        </p:blipFill>
        <p:spPr>
          <a:xfrm>
            <a:off x="1752600" y="3200400"/>
            <a:ext cx="5791200" cy="3510542"/>
          </a:xfrm>
          <a:prstGeom prst="rect">
            <a:avLst/>
          </a:prstGeom>
        </p:spPr>
      </p:pic>
      <p:sp>
        <p:nvSpPr>
          <p:cNvPr id="9" name="TextBox 11"/>
          <p:cNvSpPr txBox="1">
            <a:spLocks noChangeArrowheads="1"/>
          </p:cNvSpPr>
          <p:nvPr/>
        </p:nvSpPr>
        <p:spPr bwMode="auto">
          <a:xfrm>
            <a:off x="3162300" y="254356"/>
            <a:ext cx="5562600" cy="523220"/>
          </a:xfrm>
          <a:prstGeom prst="rect">
            <a:avLst/>
          </a:prstGeom>
          <a:noFill/>
          <a:ln w="9525">
            <a:noFill/>
            <a:miter lim="800000"/>
          </a:ln>
        </p:spPr>
        <p:txBody>
          <a:bodyPr>
            <a:spAutoFit/>
          </a:bodyPr>
          <a:lstStyle/>
          <a:p>
            <a:r>
              <a:rPr lang="en-US" altLang="zh-CN" sz="2800" b="1" dirty="0">
                <a:solidFill>
                  <a:srgbClr val="002060"/>
                </a:solidFill>
                <a:latin typeface="Calibri" panose="020F0502020204030204" pitchFamily="34" charset="0"/>
              </a:rPr>
              <a:t>18.1.6 </a:t>
            </a:r>
            <a:r>
              <a:rPr lang="zh-CN" altLang="en-US" sz="2800" b="1" dirty="0">
                <a:solidFill>
                  <a:srgbClr val="002060"/>
                </a:solidFill>
                <a:latin typeface="Calibri" panose="020F0502020204030204" pitchFamily="34" charset="0"/>
              </a:rPr>
              <a:t>数据存储的一致性</a:t>
            </a:r>
            <a:r>
              <a:rPr lang="en-US" altLang="zh-CN" sz="2800" b="1" dirty="0">
                <a:solidFill>
                  <a:srgbClr val="002060"/>
                </a:solidFill>
                <a:latin typeface="Calibri" panose="020F0502020204030204" pitchFamily="34" charset="0"/>
              </a:rPr>
              <a:t>Hash</a:t>
            </a:r>
            <a:r>
              <a:rPr lang="zh-CN" altLang="en-US" sz="2800" b="1" dirty="0">
                <a:solidFill>
                  <a:srgbClr val="002060"/>
                </a:solidFill>
                <a:latin typeface="Calibri" panose="020F0502020204030204" pitchFamily="34" charset="0"/>
              </a:rPr>
              <a:t>算法</a:t>
            </a:r>
          </a:p>
        </p:txBody>
      </p:sp>
    </p:spTree>
    <p:extLst>
      <p:ext uri="{BB962C8B-B14F-4D97-AF65-F5344CB8AC3E}">
        <p14:creationId xmlns:p14="http://schemas.microsoft.com/office/powerpoint/2010/main" val="2317597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27</a:t>
            </a:fld>
            <a:endParaRPr lang="zh-CN" altLang="en-US"/>
          </a:p>
        </p:txBody>
      </p:sp>
      <p:sp>
        <p:nvSpPr>
          <p:cNvPr id="2056" name="TextBox 12"/>
          <p:cNvSpPr txBox="1">
            <a:spLocks noChangeArrowheads="1"/>
          </p:cNvSpPr>
          <p:nvPr/>
        </p:nvSpPr>
        <p:spPr bwMode="auto">
          <a:xfrm>
            <a:off x="762000" y="1143000"/>
            <a:ext cx="7924800" cy="523220"/>
          </a:xfrm>
          <a:prstGeom prst="rect">
            <a:avLst/>
          </a:prstGeom>
          <a:noFill/>
          <a:ln w="9525">
            <a:noFill/>
            <a:miter lim="800000"/>
          </a:ln>
        </p:spPr>
        <p:txBody>
          <a:bodyPr>
            <a:spAutoFit/>
          </a:bodyPr>
          <a:lstStyle/>
          <a:p>
            <a:r>
              <a:rPr lang="zh-CN" altLang="en-US" sz="2800" b="1" dirty="0">
                <a:latin typeface="Calibri" panose="020F0502020204030204" pitchFamily="34" charset="0"/>
              </a:rPr>
              <a:t>数据存储“数据项 </a:t>
            </a:r>
            <a:r>
              <a:rPr lang="en-US" altLang="zh-CN" sz="2800" b="1" dirty="0">
                <a:latin typeface="Calibri" panose="020F0502020204030204" pitchFamily="34" charset="0"/>
              </a:rPr>
              <a:t>-&gt; </a:t>
            </a:r>
            <a:r>
              <a:rPr lang="zh-CN" altLang="en-US" sz="2800" b="1" dirty="0">
                <a:latin typeface="Calibri" panose="020F0502020204030204" pitchFamily="34" charset="0"/>
              </a:rPr>
              <a:t>服务器”的映射</a:t>
            </a:r>
          </a:p>
        </p:txBody>
      </p:sp>
      <p:sp>
        <p:nvSpPr>
          <p:cNvPr id="3" name="文本框 2"/>
          <p:cNvSpPr txBox="1"/>
          <p:nvPr/>
        </p:nvSpPr>
        <p:spPr>
          <a:xfrm>
            <a:off x="245301" y="1617702"/>
            <a:ext cx="8610600" cy="1323439"/>
          </a:xfrm>
          <a:prstGeom prst="rect">
            <a:avLst/>
          </a:prstGeom>
          <a:noFill/>
        </p:spPr>
        <p:txBody>
          <a:bodyPr wrap="square" rtlCol="0">
            <a:spAutoFit/>
          </a:bodyPr>
          <a:lstStyle/>
          <a:p>
            <a:r>
              <a:rPr lang="zh-CN" altLang="en-US" sz="2000" dirty="0"/>
              <a:t>把一个数据项要映射到三个机器节点上（</a:t>
            </a:r>
            <a:r>
              <a:rPr lang="en-US" altLang="zh-CN" sz="2000" dirty="0"/>
              <a:t>Node1</a:t>
            </a:r>
            <a:r>
              <a:rPr lang="zh-CN" altLang="en-US" sz="2000" dirty="0"/>
              <a:t>、</a:t>
            </a:r>
            <a:r>
              <a:rPr lang="en-US" altLang="zh-CN" sz="2000" dirty="0"/>
              <a:t>Node1</a:t>
            </a:r>
            <a:r>
              <a:rPr lang="zh-CN" altLang="en-US" sz="2000" dirty="0"/>
              <a:t>、</a:t>
            </a:r>
            <a:r>
              <a:rPr lang="en-US" altLang="zh-CN" sz="2000" dirty="0"/>
              <a:t>Node2</a:t>
            </a:r>
            <a:r>
              <a:rPr lang="zh-CN" altLang="en-US" sz="2000" dirty="0"/>
              <a:t>），首先可以采用最常见的余数</a:t>
            </a:r>
            <a:r>
              <a:rPr lang="en-US" altLang="zh-CN" sz="2000" dirty="0"/>
              <a:t>Hash</a:t>
            </a:r>
            <a:r>
              <a:rPr lang="zh-CN" altLang="en-US" sz="2000" dirty="0"/>
              <a:t>算法，即首先计算键值的</a:t>
            </a:r>
            <a:r>
              <a:rPr lang="en-US" altLang="zh-CN" sz="2000" dirty="0" err="1"/>
              <a:t>HashCode</a:t>
            </a:r>
            <a:r>
              <a:rPr lang="zh-CN" altLang="en-US" sz="2000" dirty="0"/>
              <a:t>（计算一个字符串的哈希值有多种算法），然后依据下面的格式计算选择的服务器</a:t>
            </a:r>
            <a:r>
              <a:rPr lang="en-US" altLang="zh-CN" sz="2000" dirty="0"/>
              <a:t>ID</a:t>
            </a:r>
            <a:r>
              <a:rPr lang="zh-CN" altLang="en-US" sz="2000" dirty="0"/>
              <a:t>：</a:t>
            </a:r>
          </a:p>
          <a:p>
            <a:pPr algn="ctr"/>
            <a:r>
              <a:rPr lang="zh-CN" altLang="en-US" sz="2000" dirty="0">
                <a:solidFill>
                  <a:srgbClr val="FF0000"/>
                </a:solidFill>
              </a:rPr>
              <a:t>服务器</a:t>
            </a:r>
            <a:r>
              <a:rPr lang="en-US" altLang="zh-CN" sz="2000" dirty="0">
                <a:solidFill>
                  <a:srgbClr val="FF0000"/>
                </a:solidFill>
              </a:rPr>
              <a:t>ID = </a:t>
            </a:r>
            <a:r>
              <a:rPr lang="en-US" altLang="zh-CN" sz="2000" dirty="0" err="1">
                <a:solidFill>
                  <a:srgbClr val="FF0000"/>
                </a:solidFill>
              </a:rPr>
              <a:t>HashCode</a:t>
            </a:r>
            <a:r>
              <a:rPr lang="en-US" altLang="zh-CN" sz="2000" dirty="0">
                <a:solidFill>
                  <a:srgbClr val="FF0000"/>
                </a:solidFill>
              </a:rPr>
              <a:t> Mod 3</a:t>
            </a:r>
          </a:p>
        </p:txBody>
      </p:sp>
      <p:pic>
        <p:nvPicPr>
          <p:cNvPr id="4" name="图片 3"/>
          <p:cNvPicPr>
            <a:picLocks noChangeAspect="1"/>
          </p:cNvPicPr>
          <p:nvPr/>
        </p:nvPicPr>
        <p:blipFill>
          <a:blip r:embed="rId4" cstate="print"/>
          <a:stretch>
            <a:fillRect/>
          </a:stretch>
        </p:blipFill>
        <p:spPr>
          <a:xfrm>
            <a:off x="1752600" y="3200400"/>
            <a:ext cx="5791200" cy="3510542"/>
          </a:xfrm>
          <a:prstGeom prst="rect">
            <a:avLst/>
          </a:prstGeom>
        </p:spPr>
      </p:pic>
      <p:sp>
        <p:nvSpPr>
          <p:cNvPr id="9" name="TextBox 11"/>
          <p:cNvSpPr txBox="1">
            <a:spLocks noChangeArrowheads="1"/>
          </p:cNvSpPr>
          <p:nvPr/>
        </p:nvSpPr>
        <p:spPr bwMode="auto">
          <a:xfrm>
            <a:off x="3162300" y="254356"/>
            <a:ext cx="5562600" cy="523220"/>
          </a:xfrm>
          <a:prstGeom prst="rect">
            <a:avLst/>
          </a:prstGeom>
          <a:noFill/>
          <a:ln w="9525">
            <a:noFill/>
            <a:miter lim="800000"/>
          </a:ln>
        </p:spPr>
        <p:txBody>
          <a:bodyPr>
            <a:spAutoFit/>
          </a:bodyPr>
          <a:lstStyle/>
          <a:p>
            <a:r>
              <a:rPr lang="en-US" altLang="zh-CN" sz="2800" b="1" dirty="0">
                <a:solidFill>
                  <a:srgbClr val="002060"/>
                </a:solidFill>
                <a:latin typeface="Calibri" panose="020F0502020204030204" pitchFamily="34" charset="0"/>
              </a:rPr>
              <a:t>18.1.6 </a:t>
            </a:r>
            <a:r>
              <a:rPr lang="zh-CN" altLang="en-US" sz="2800" b="1" dirty="0">
                <a:solidFill>
                  <a:srgbClr val="002060"/>
                </a:solidFill>
                <a:latin typeface="Calibri" panose="020F0502020204030204" pitchFamily="34" charset="0"/>
              </a:rPr>
              <a:t>数据存储的一致性</a:t>
            </a:r>
            <a:r>
              <a:rPr lang="en-US" altLang="zh-CN" sz="2800" b="1" dirty="0">
                <a:solidFill>
                  <a:srgbClr val="002060"/>
                </a:solidFill>
                <a:latin typeface="Calibri" panose="020F0502020204030204" pitchFamily="34" charset="0"/>
              </a:rPr>
              <a:t>Hash</a:t>
            </a:r>
            <a:r>
              <a:rPr lang="zh-CN" altLang="en-US" sz="2800" b="1" dirty="0">
                <a:solidFill>
                  <a:srgbClr val="002060"/>
                </a:solidFill>
                <a:latin typeface="Calibri" panose="020F0502020204030204" pitchFamily="34" charset="0"/>
              </a:rPr>
              <a:t>算法</a:t>
            </a:r>
          </a:p>
        </p:txBody>
      </p:sp>
    </p:spTree>
    <p:extLst>
      <p:ext uri="{BB962C8B-B14F-4D97-AF65-F5344CB8AC3E}">
        <p14:creationId xmlns:p14="http://schemas.microsoft.com/office/powerpoint/2010/main" val="4225322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28</a:t>
            </a:fld>
            <a:endParaRPr lang="zh-CN" altLang="en-US"/>
          </a:p>
        </p:txBody>
      </p:sp>
      <p:sp>
        <p:nvSpPr>
          <p:cNvPr id="2056" name="TextBox 12"/>
          <p:cNvSpPr txBox="1">
            <a:spLocks noChangeArrowheads="1"/>
          </p:cNvSpPr>
          <p:nvPr/>
        </p:nvSpPr>
        <p:spPr bwMode="auto">
          <a:xfrm>
            <a:off x="762000" y="1143000"/>
            <a:ext cx="7924800" cy="523220"/>
          </a:xfrm>
          <a:prstGeom prst="rect">
            <a:avLst/>
          </a:prstGeom>
          <a:noFill/>
          <a:ln w="9525">
            <a:noFill/>
            <a:miter lim="800000"/>
          </a:ln>
        </p:spPr>
        <p:txBody>
          <a:bodyPr>
            <a:spAutoFit/>
          </a:bodyPr>
          <a:lstStyle/>
          <a:p>
            <a:r>
              <a:rPr lang="zh-CN" altLang="en-US" sz="2800" b="1" dirty="0">
                <a:latin typeface="Calibri" panose="020F0502020204030204" pitchFamily="34" charset="0"/>
              </a:rPr>
              <a:t>服务器扩容带来的数据缓存命中率降低问题</a:t>
            </a:r>
          </a:p>
        </p:txBody>
      </p:sp>
      <p:sp>
        <p:nvSpPr>
          <p:cNvPr id="3" name="文本框 2"/>
          <p:cNvSpPr txBox="1"/>
          <p:nvPr/>
        </p:nvSpPr>
        <p:spPr>
          <a:xfrm>
            <a:off x="1295400" y="1828800"/>
            <a:ext cx="6858000" cy="861774"/>
          </a:xfrm>
          <a:prstGeom prst="rect">
            <a:avLst/>
          </a:prstGeom>
          <a:noFill/>
        </p:spPr>
        <p:txBody>
          <a:bodyPr wrap="square" rtlCol="0">
            <a:spAutoFit/>
          </a:bodyPr>
          <a:lstStyle/>
          <a:p>
            <a:r>
              <a:rPr lang="zh-CN" altLang="zh-CN" sz="2000" dirty="0"/>
              <a:t>计算选择服务器</a:t>
            </a:r>
            <a:r>
              <a:rPr lang="en-US" altLang="zh-CN" sz="2000" dirty="0"/>
              <a:t>ID</a:t>
            </a:r>
            <a:r>
              <a:rPr lang="zh-CN" altLang="en-US" sz="2000" dirty="0"/>
              <a:t>公式（共有</a:t>
            </a:r>
            <a:r>
              <a:rPr lang="en-US" altLang="zh-CN" sz="2000" dirty="0"/>
              <a:t>3</a:t>
            </a:r>
            <a:r>
              <a:rPr lang="zh-CN" altLang="en-US" sz="2000" dirty="0"/>
              <a:t>台服务器）</a:t>
            </a:r>
            <a:r>
              <a:rPr lang="zh-CN" altLang="zh-CN" sz="2000" dirty="0"/>
              <a:t>：</a:t>
            </a:r>
          </a:p>
          <a:p>
            <a:pPr>
              <a:spcBef>
                <a:spcPts val="1200"/>
              </a:spcBef>
            </a:pPr>
            <a:r>
              <a:rPr lang="en-US" altLang="zh-CN" sz="2000" dirty="0"/>
              <a:t>		</a:t>
            </a:r>
            <a:r>
              <a:rPr lang="zh-CN" altLang="en-US" sz="2000" dirty="0"/>
              <a:t>选择</a:t>
            </a:r>
            <a:r>
              <a:rPr lang="zh-CN" altLang="zh-CN" sz="2000" dirty="0"/>
              <a:t>服务器</a:t>
            </a:r>
            <a:r>
              <a:rPr lang="en-US" altLang="zh-CN" sz="2000" dirty="0"/>
              <a:t>ID = </a:t>
            </a:r>
            <a:r>
              <a:rPr lang="en-US" altLang="zh-CN" sz="2000" dirty="0" err="1"/>
              <a:t>HashCode</a:t>
            </a:r>
            <a:r>
              <a:rPr lang="en-US" altLang="zh-CN" sz="2000" dirty="0"/>
              <a:t>  Mod  3</a:t>
            </a:r>
            <a:endParaRPr lang="zh-CN" altLang="en-US" sz="2000" dirty="0"/>
          </a:p>
        </p:txBody>
      </p:sp>
      <p:graphicFrame>
        <p:nvGraphicFramePr>
          <p:cNvPr id="9" name="表格 8"/>
          <p:cNvGraphicFramePr>
            <a:graphicFrameLocks noGrp="1"/>
          </p:cNvGraphicFramePr>
          <p:nvPr/>
        </p:nvGraphicFramePr>
        <p:xfrm>
          <a:off x="-76200" y="2971800"/>
          <a:ext cx="9144006" cy="1081454"/>
        </p:xfrm>
        <a:graphic>
          <a:graphicData uri="http://schemas.openxmlformats.org/drawingml/2006/table">
            <a:tbl>
              <a:tblPr/>
              <a:tblGrid>
                <a:gridCol w="1231896">
                  <a:extLst>
                    <a:ext uri="{9D8B030D-6E8A-4147-A177-3AD203B41FA5}">
                      <a16:colId xmlns:a16="http://schemas.microsoft.com/office/drawing/2014/main" val="20000"/>
                    </a:ext>
                  </a:extLst>
                </a:gridCol>
                <a:gridCol w="340405">
                  <a:extLst>
                    <a:ext uri="{9D8B030D-6E8A-4147-A177-3AD203B41FA5}">
                      <a16:colId xmlns:a16="http://schemas.microsoft.com/office/drawing/2014/main" val="20001"/>
                    </a:ext>
                  </a:extLst>
                </a:gridCol>
                <a:gridCol w="340405">
                  <a:extLst>
                    <a:ext uri="{9D8B030D-6E8A-4147-A177-3AD203B41FA5}">
                      <a16:colId xmlns:a16="http://schemas.microsoft.com/office/drawing/2014/main" val="20002"/>
                    </a:ext>
                  </a:extLst>
                </a:gridCol>
                <a:gridCol w="340405">
                  <a:extLst>
                    <a:ext uri="{9D8B030D-6E8A-4147-A177-3AD203B41FA5}">
                      <a16:colId xmlns:a16="http://schemas.microsoft.com/office/drawing/2014/main" val="20003"/>
                    </a:ext>
                  </a:extLst>
                </a:gridCol>
                <a:gridCol w="340405">
                  <a:extLst>
                    <a:ext uri="{9D8B030D-6E8A-4147-A177-3AD203B41FA5}">
                      <a16:colId xmlns:a16="http://schemas.microsoft.com/office/drawing/2014/main" val="20004"/>
                    </a:ext>
                  </a:extLst>
                </a:gridCol>
                <a:gridCol w="340405">
                  <a:extLst>
                    <a:ext uri="{9D8B030D-6E8A-4147-A177-3AD203B41FA5}">
                      <a16:colId xmlns:a16="http://schemas.microsoft.com/office/drawing/2014/main" val="20005"/>
                    </a:ext>
                  </a:extLst>
                </a:gridCol>
                <a:gridCol w="340405">
                  <a:extLst>
                    <a:ext uri="{9D8B030D-6E8A-4147-A177-3AD203B41FA5}">
                      <a16:colId xmlns:a16="http://schemas.microsoft.com/office/drawing/2014/main" val="20006"/>
                    </a:ext>
                  </a:extLst>
                </a:gridCol>
                <a:gridCol w="340405">
                  <a:extLst>
                    <a:ext uri="{9D8B030D-6E8A-4147-A177-3AD203B41FA5}">
                      <a16:colId xmlns:a16="http://schemas.microsoft.com/office/drawing/2014/main" val="20007"/>
                    </a:ext>
                  </a:extLst>
                </a:gridCol>
                <a:gridCol w="340405">
                  <a:extLst>
                    <a:ext uri="{9D8B030D-6E8A-4147-A177-3AD203B41FA5}">
                      <a16:colId xmlns:a16="http://schemas.microsoft.com/office/drawing/2014/main" val="20008"/>
                    </a:ext>
                  </a:extLst>
                </a:gridCol>
                <a:gridCol w="340405">
                  <a:extLst>
                    <a:ext uri="{9D8B030D-6E8A-4147-A177-3AD203B41FA5}">
                      <a16:colId xmlns:a16="http://schemas.microsoft.com/office/drawing/2014/main" val="20009"/>
                    </a:ext>
                  </a:extLst>
                </a:gridCol>
                <a:gridCol w="340405">
                  <a:extLst>
                    <a:ext uri="{9D8B030D-6E8A-4147-A177-3AD203B41FA5}">
                      <a16:colId xmlns:a16="http://schemas.microsoft.com/office/drawing/2014/main" val="20010"/>
                    </a:ext>
                  </a:extLst>
                </a:gridCol>
                <a:gridCol w="450806">
                  <a:extLst>
                    <a:ext uri="{9D8B030D-6E8A-4147-A177-3AD203B41FA5}">
                      <a16:colId xmlns:a16="http://schemas.microsoft.com/office/drawing/2014/main" val="20011"/>
                    </a:ext>
                  </a:extLst>
                </a:gridCol>
                <a:gridCol w="450806">
                  <a:extLst>
                    <a:ext uri="{9D8B030D-6E8A-4147-A177-3AD203B41FA5}">
                      <a16:colId xmlns:a16="http://schemas.microsoft.com/office/drawing/2014/main" val="20012"/>
                    </a:ext>
                  </a:extLst>
                </a:gridCol>
                <a:gridCol w="450806">
                  <a:extLst>
                    <a:ext uri="{9D8B030D-6E8A-4147-A177-3AD203B41FA5}">
                      <a16:colId xmlns:a16="http://schemas.microsoft.com/office/drawing/2014/main" val="20013"/>
                    </a:ext>
                  </a:extLst>
                </a:gridCol>
                <a:gridCol w="450806">
                  <a:extLst>
                    <a:ext uri="{9D8B030D-6E8A-4147-A177-3AD203B41FA5}">
                      <a16:colId xmlns:a16="http://schemas.microsoft.com/office/drawing/2014/main" val="20014"/>
                    </a:ext>
                  </a:extLst>
                </a:gridCol>
                <a:gridCol w="450806">
                  <a:extLst>
                    <a:ext uri="{9D8B030D-6E8A-4147-A177-3AD203B41FA5}">
                      <a16:colId xmlns:a16="http://schemas.microsoft.com/office/drawing/2014/main" val="20015"/>
                    </a:ext>
                  </a:extLst>
                </a:gridCol>
                <a:gridCol w="450806">
                  <a:extLst>
                    <a:ext uri="{9D8B030D-6E8A-4147-A177-3AD203B41FA5}">
                      <a16:colId xmlns:a16="http://schemas.microsoft.com/office/drawing/2014/main" val="20016"/>
                    </a:ext>
                  </a:extLst>
                </a:gridCol>
                <a:gridCol w="450806">
                  <a:extLst>
                    <a:ext uri="{9D8B030D-6E8A-4147-A177-3AD203B41FA5}">
                      <a16:colId xmlns:a16="http://schemas.microsoft.com/office/drawing/2014/main" val="20017"/>
                    </a:ext>
                  </a:extLst>
                </a:gridCol>
                <a:gridCol w="450806">
                  <a:extLst>
                    <a:ext uri="{9D8B030D-6E8A-4147-A177-3AD203B41FA5}">
                      <a16:colId xmlns:a16="http://schemas.microsoft.com/office/drawing/2014/main" val="20018"/>
                    </a:ext>
                  </a:extLst>
                </a:gridCol>
                <a:gridCol w="450806">
                  <a:extLst>
                    <a:ext uri="{9D8B030D-6E8A-4147-A177-3AD203B41FA5}">
                      <a16:colId xmlns:a16="http://schemas.microsoft.com/office/drawing/2014/main" val="20019"/>
                    </a:ext>
                  </a:extLst>
                </a:gridCol>
                <a:gridCol w="450806">
                  <a:extLst>
                    <a:ext uri="{9D8B030D-6E8A-4147-A177-3AD203B41FA5}">
                      <a16:colId xmlns:a16="http://schemas.microsoft.com/office/drawing/2014/main" val="20020"/>
                    </a:ext>
                  </a:extLst>
                </a:gridCol>
              </a:tblGrid>
              <a:tr h="525120">
                <a:tc>
                  <a:txBody>
                    <a:bodyPr/>
                    <a:lstStyle/>
                    <a:p>
                      <a:pPr indent="127000" algn="l">
                        <a:lnSpc>
                          <a:spcPts val="1500"/>
                        </a:lnSpc>
                        <a:spcAft>
                          <a:spcPts val="1000"/>
                        </a:spcAft>
                      </a:pPr>
                      <a:r>
                        <a:rPr lang="en-US" sz="1200" b="1" kern="0" dirty="0" err="1">
                          <a:latin typeface="宋体"/>
                          <a:ea typeface="宋体"/>
                          <a:cs typeface="宋体"/>
                        </a:rPr>
                        <a:t>HashCode</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0</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2</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3</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4</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5</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6</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7</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8</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9</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10</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11</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12</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13</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14</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15</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16</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17</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18</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19</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0"/>
                  </a:ext>
                </a:extLst>
              </a:tr>
              <a:tr h="556334">
                <a:tc>
                  <a:txBody>
                    <a:bodyPr/>
                    <a:lstStyle/>
                    <a:p>
                      <a:pPr indent="127000" algn="l">
                        <a:lnSpc>
                          <a:spcPts val="1500"/>
                        </a:lnSpc>
                        <a:spcAft>
                          <a:spcPts val="1000"/>
                        </a:spcAft>
                      </a:pPr>
                      <a:r>
                        <a:rPr lang="zh-CN" sz="1200" b="1" kern="0" dirty="0">
                          <a:latin typeface="Times New Roman"/>
                          <a:ea typeface="宋体"/>
                          <a:cs typeface="宋体"/>
                        </a:rPr>
                        <a:t>选择服务器</a:t>
                      </a:r>
                      <a:r>
                        <a:rPr lang="en-US" sz="1200" b="1" kern="0" dirty="0">
                          <a:latin typeface="Times New Roman"/>
                          <a:ea typeface="宋体"/>
                          <a:cs typeface="宋体"/>
                        </a:rPr>
                        <a:t>ID</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0</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1</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2</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0</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1</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3"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数据存储的一致性</a:t>
            </a:r>
            <a:r>
              <a:rPr lang="en-US" altLang="zh-CN" sz="3200" b="1" dirty="0">
                <a:solidFill>
                  <a:srgbClr val="002060"/>
                </a:solidFill>
                <a:latin typeface="Calibri" panose="020F0502020204030204" pitchFamily="34" charset="0"/>
              </a:rPr>
              <a:t>Hash</a:t>
            </a:r>
            <a:r>
              <a:rPr lang="zh-CN" altLang="en-US" sz="3200" b="1" dirty="0">
                <a:solidFill>
                  <a:srgbClr val="002060"/>
                </a:solidFill>
                <a:latin typeface="Calibri" panose="020F0502020204030204" pitchFamily="34" charset="0"/>
              </a:rPr>
              <a:t>算法</a:t>
            </a:r>
          </a:p>
        </p:txBody>
      </p:sp>
      <p:sp>
        <p:nvSpPr>
          <p:cNvPr id="4" name="矩形 3"/>
          <p:cNvSpPr/>
          <p:nvPr/>
        </p:nvSpPr>
        <p:spPr>
          <a:xfrm>
            <a:off x="140921" y="4176880"/>
            <a:ext cx="8709764" cy="2631490"/>
          </a:xfrm>
          <a:prstGeom prst="rect">
            <a:avLst/>
          </a:prstGeom>
        </p:spPr>
        <p:txBody>
          <a:bodyPr wrap="square">
            <a:spAutoFit/>
          </a:bodyPr>
          <a:lstStyle/>
          <a:p>
            <a:pPr>
              <a:lnSpc>
                <a:spcPct val="150000"/>
              </a:lnSpc>
            </a:pPr>
            <a:r>
              <a:rPr lang="zh-CN" altLang="en-US" sz="2000" b="1" dirty="0">
                <a:solidFill>
                  <a:srgbClr val="FF0000"/>
                </a:solidFill>
                <a:latin typeface="Times New Roman" panose="02020603050405020304" pitchFamily="18" charset="0"/>
                <a:cs typeface="Times New Roman" panose="02020603050405020304" pitchFamily="18" charset="0"/>
              </a:rPr>
              <a:t>增加缓存服务器数目会导致了原有的缓存映射关系大比例失效的问题。</a:t>
            </a:r>
            <a:r>
              <a:rPr lang="zh-CN" altLang="en-US" dirty="0">
                <a:latin typeface="Times New Roman" panose="02020603050405020304" pitchFamily="18" charset="0"/>
                <a:cs typeface="Times New Roman" panose="02020603050405020304" pitchFamily="18" charset="0"/>
              </a:rPr>
              <a:t>比如，把缓存服务器台数从</a:t>
            </a:r>
            <a:r>
              <a:rPr lang="en-US" dirty="0">
                <a:latin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增加为</a:t>
            </a:r>
            <a:r>
              <a:rPr lang="en-US" dirty="0">
                <a:latin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rPr>
              <a:t>mod</a:t>
            </a:r>
            <a:r>
              <a:rPr lang="zh-CN" altLang="en-US" dirty="0">
                <a:latin typeface="Times New Roman" panose="02020603050405020304" pitchFamily="18" charset="0"/>
                <a:cs typeface="Times New Roman" panose="02020603050405020304" pitchFamily="18" charset="0"/>
              </a:rPr>
              <a:t>后因为出现了数值</a:t>
            </a:r>
            <a:r>
              <a:rPr lang="en-US" dirty="0">
                <a:latin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rPr>
              <a:t>mod 3</a:t>
            </a:r>
            <a:r>
              <a:rPr lang="zh-CN" altLang="en-US" dirty="0">
                <a:latin typeface="Times New Roman" panose="02020603050405020304" pitchFamily="18" charset="0"/>
                <a:cs typeface="Times New Roman" panose="02020603050405020304" pitchFamily="18" charset="0"/>
              </a:rPr>
              <a:t>的余数为</a:t>
            </a:r>
            <a:r>
              <a:rPr lang="en-US" dirty="0">
                <a:latin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rPr>
              <a:t>mod 4</a:t>
            </a:r>
            <a:r>
              <a:rPr lang="zh-CN" altLang="en-US" dirty="0">
                <a:latin typeface="Times New Roman" panose="02020603050405020304" pitchFamily="18" charset="0"/>
                <a:cs typeface="Times New Roman" panose="02020603050405020304" pitchFamily="18" charset="0"/>
              </a:rPr>
              <a:t>的余数为</a:t>
            </a:r>
            <a:r>
              <a:rPr lang="en-US" dirty="0">
                <a:latin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a:t>
            </a:r>
            <a:r>
              <a:rPr lang="zh-CN" altLang="en-US" b="1" dirty="0">
                <a:solidFill>
                  <a:srgbClr val="FF0000"/>
                </a:solidFill>
                <a:latin typeface="Times New Roman" panose="02020603050405020304" pitchFamily="18" charset="0"/>
                <a:cs typeface="Times New Roman" panose="02020603050405020304" pitchFamily="18" charset="0"/>
              </a:rPr>
              <a:t>就出现了扩容后只有部分数据项能够保留扩容前的映射关系</a:t>
            </a:r>
            <a:r>
              <a:rPr lang="zh-CN" altLang="en-US" dirty="0">
                <a:latin typeface="Times New Roman" panose="02020603050405020304" pitchFamily="18" charset="0"/>
                <a:cs typeface="Times New Roman" panose="02020603050405020304" pitchFamily="18" charset="0"/>
              </a:rPr>
              <a:t>。当大部分缓存数据因服务器扩容而不能正确读取时，这些数据访问的压力就落在了数据库身上，这将大大超过数据库的负载能力，严重的可能会导致数据库宕机，这个结果显然是无法接受的。</a:t>
            </a:r>
            <a:endParaRPr lang="en-US" dirty="0"/>
          </a:p>
        </p:txBody>
      </p:sp>
    </p:spTree>
    <p:extLst>
      <p:ext uri="{BB962C8B-B14F-4D97-AF65-F5344CB8AC3E}">
        <p14:creationId xmlns:p14="http://schemas.microsoft.com/office/powerpoint/2010/main" val="1449247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29</a:t>
            </a:fld>
            <a:endParaRPr lang="zh-CN" altLang="en-US"/>
          </a:p>
        </p:txBody>
      </p:sp>
      <p:sp>
        <p:nvSpPr>
          <p:cNvPr id="2056" name="TextBox 12"/>
          <p:cNvSpPr txBox="1">
            <a:spLocks noChangeArrowheads="1"/>
          </p:cNvSpPr>
          <p:nvPr/>
        </p:nvSpPr>
        <p:spPr bwMode="auto">
          <a:xfrm>
            <a:off x="762000" y="1143000"/>
            <a:ext cx="7924800" cy="523220"/>
          </a:xfrm>
          <a:prstGeom prst="rect">
            <a:avLst/>
          </a:prstGeom>
          <a:noFill/>
          <a:ln w="9525">
            <a:noFill/>
            <a:miter lim="800000"/>
          </a:ln>
        </p:spPr>
        <p:txBody>
          <a:bodyPr>
            <a:spAutoFit/>
          </a:bodyPr>
          <a:lstStyle/>
          <a:p>
            <a:r>
              <a:rPr lang="zh-CN" altLang="en-US" sz="2800" b="1" dirty="0">
                <a:latin typeface="Calibri" panose="020F0502020204030204" pitchFamily="34" charset="0"/>
              </a:rPr>
              <a:t>服务器扩容带来的数据缓存命中率降低问题</a:t>
            </a:r>
          </a:p>
        </p:txBody>
      </p:sp>
      <p:sp>
        <p:nvSpPr>
          <p:cNvPr id="3" name="文本框 2"/>
          <p:cNvSpPr txBox="1"/>
          <p:nvPr/>
        </p:nvSpPr>
        <p:spPr>
          <a:xfrm>
            <a:off x="1295400" y="1828800"/>
            <a:ext cx="6858000" cy="861774"/>
          </a:xfrm>
          <a:prstGeom prst="rect">
            <a:avLst/>
          </a:prstGeom>
          <a:noFill/>
        </p:spPr>
        <p:txBody>
          <a:bodyPr wrap="square" rtlCol="0">
            <a:spAutoFit/>
          </a:bodyPr>
          <a:lstStyle/>
          <a:p>
            <a:r>
              <a:rPr lang="zh-CN" altLang="zh-CN" sz="2000" dirty="0"/>
              <a:t>计算选择服务器</a:t>
            </a:r>
            <a:r>
              <a:rPr lang="en-US" altLang="zh-CN" sz="2000" dirty="0"/>
              <a:t>ID</a:t>
            </a:r>
            <a:r>
              <a:rPr lang="zh-CN" altLang="en-US" sz="2000" dirty="0"/>
              <a:t>公式（共有</a:t>
            </a:r>
            <a:r>
              <a:rPr lang="en-US" altLang="zh-CN" sz="2000" dirty="0"/>
              <a:t>3</a:t>
            </a:r>
            <a:r>
              <a:rPr lang="zh-CN" altLang="en-US" sz="2000" dirty="0"/>
              <a:t>台服务器）</a:t>
            </a:r>
            <a:r>
              <a:rPr lang="zh-CN" altLang="zh-CN" sz="2000" dirty="0"/>
              <a:t>：</a:t>
            </a:r>
          </a:p>
          <a:p>
            <a:pPr>
              <a:spcBef>
                <a:spcPts val="1200"/>
              </a:spcBef>
            </a:pPr>
            <a:r>
              <a:rPr lang="en-US" altLang="zh-CN" sz="2000" dirty="0"/>
              <a:t>		</a:t>
            </a:r>
            <a:r>
              <a:rPr lang="zh-CN" altLang="en-US" sz="2000" dirty="0"/>
              <a:t>选择</a:t>
            </a:r>
            <a:r>
              <a:rPr lang="zh-CN" altLang="zh-CN" sz="2000" dirty="0"/>
              <a:t>服务器</a:t>
            </a:r>
            <a:r>
              <a:rPr lang="en-US" altLang="zh-CN" sz="2000" dirty="0"/>
              <a:t>ID = </a:t>
            </a:r>
            <a:r>
              <a:rPr lang="en-US" altLang="zh-CN" sz="2000" dirty="0" err="1"/>
              <a:t>HashCode</a:t>
            </a:r>
            <a:r>
              <a:rPr lang="en-US" altLang="zh-CN" sz="2000" dirty="0"/>
              <a:t>  Mod  3</a:t>
            </a:r>
            <a:endParaRPr lang="zh-CN" altLang="en-US" sz="2000" dirty="0"/>
          </a:p>
        </p:txBody>
      </p:sp>
      <p:graphicFrame>
        <p:nvGraphicFramePr>
          <p:cNvPr id="9" name="表格 8"/>
          <p:cNvGraphicFramePr>
            <a:graphicFrameLocks noGrp="1"/>
          </p:cNvGraphicFramePr>
          <p:nvPr/>
        </p:nvGraphicFramePr>
        <p:xfrm>
          <a:off x="-76200" y="2971800"/>
          <a:ext cx="9144006" cy="1081454"/>
        </p:xfrm>
        <a:graphic>
          <a:graphicData uri="http://schemas.openxmlformats.org/drawingml/2006/table">
            <a:tbl>
              <a:tblPr/>
              <a:tblGrid>
                <a:gridCol w="1231896">
                  <a:extLst>
                    <a:ext uri="{9D8B030D-6E8A-4147-A177-3AD203B41FA5}">
                      <a16:colId xmlns:a16="http://schemas.microsoft.com/office/drawing/2014/main" val="20000"/>
                    </a:ext>
                  </a:extLst>
                </a:gridCol>
                <a:gridCol w="340405">
                  <a:extLst>
                    <a:ext uri="{9D8B030D-6E8A-4147-A177-3AD203B41FA5}">
                      <a16:colId xmlns:a16="http://schemas.microsoft.com/office/drawing/2014/main" val="20001"/>
                    </a:ext>
                  </a:extLst>
                </a:gridCol>
                <a:gridCol w="340405">
                  <a:extLst>
                    <a:ext uri="{9D8B030D-6E8A-4147-A177-3AD203B41FA5}">
                      <a16:colId xmlns:a16="http://schemas.microsoft.com/office/drawing/2014/main" val="20002"/>
                    </a:ext>
                  </a:extLst>
                </a:gridCol>
                <a:gridCol w="340405">
                  <a:extLst>
                    <a:ext uri="{9D8B030D-6E8A-4147-A177-3AD203B41FA5}">
                      <a16:colId xmlns:a16="http://schemas.microsoft.com/office/drawing/2014/main" val="20003"/>
                    </a:ext>
                  </a:extLst>
                </a:gridCol>
                <a:gridCol w="340405">
                  <a:extLst>
                    <a:ext uri="{9D8B030D-6E8A-4147-A177-3AD203B41FA5}">
                      <a16:colId xmlns:a16="http://schemas.microsoft.com/office/drawing/2014/main" val="20004"/>
                    </a:ext>
                  </a:extLst>
                </a:gridCol>
                <a:gridCol w="340405">
                  <a:extLst>
                    <a:ext uri="{9D8B030D-6E8A-4147-A177-3AD203B41FA5}">
                      <a16:colId xmlns:a16="http://schemas.microsoft.com/office/drawing/2014/main" val="20005"/>
                    </a:ext>
                  </a:extLst>
                </a:gridCol>
                <a:gridCol w="340405">
                  <a:extLst>
                    <a:ext uri="{9D8B030D-6E8A-4147-A177-3AD203B41FA5}">
                      <a16:colId xmlns:a16="http://schemas.microsoft.com/office/drawing/2014/main" val="20006"/>
                    </a:ext>
                  </a:extLst>
                </a:gridCol>
                <a:gridCol w="340405">
                  <a:extLst>
                    <a:ext uri="{9D8B030D-6E8A-4147-A177-3AD203B41FA5}">
                      <a16:colId xmlns:a16="http://schemas.microsoft.com/office/drawing/2014/main" val="20007"/>
                    </a:ext>
                  </a:extLst>
                </a:gridCol>
                <a:gridCol w="340405">
                  <a:extLst>
                    <a:ext uri="{9D8B030D-6E8A-4147-A177-3AD203B41FA5}">
                      <a16:colId xmlns:a16="http://schemas.microsoft.com/office/drawing/2014/main" val="20008"/>
                    </a:ext>
                  </a:extLst>
                </a:gridCol>
                <a:gridCol w="340405">
                  <a:extLst>
                    <a:ext uri="{9D8B030D-6E8A-4147-A177-3AD203B41FA5}">
                      <a16:colId xmlns:a16="http://schemas.microsoft.com/office/drawing/2014/main" val="20009"/>
                    </a:ext>
                  </a:extLst>
                </a:gridCol>
                <a:gridCol w="340405">
                  <a:extLst>
                    <a:ext uri="{9D8B030D-6E8A-4147-A177-3AD203B41FA5}">
                      <a16:colId xmlns:a16="http://schemas.microsoft.com/office/drawing/2014/main" val="20010"/>
                    </a:ext>
                  </a:extLst>
                </a:gridCol>
                <a:gridCol w="450806">
                  <a:extLst>
                    <a:ext uri="{9D8B030D-6E8A-4147-A177-3AD203B41FA5}">
                      <a16:colId xmlns:a16="http://schemas.microsoft.com/office/drawing/2014/main" val="20011"/>
                    </a:ext>
                  </a:extLst>
                </a:gridCol>
                <a:gridCol w="450806">
                  <a:extLst>
                    <a:ext uri="{9D8B030D-6E8A-4147-A177-3AD203B41FA5}">
                      <a16:colId xmlns:a16="http://schemas.microsoft.com/office/drawing/2014/main" val="20012"/>
                    </a:ext>
                  </a:extLst>
                </a:gridCol>
                <a:gridCol w="450806">
                  <a:extLst>
                    <a:ext uri="{9D8B030D-6E8A-4147-A177-3AD203B41FA5}">
                      <a16:colId xmlns:a16="http://schemas.microsoft.com/office/drawing/2014/main" val="20013"/>
                    </a:ext>
                  </a:extLst>
                </a:gridCol>
                <a:gridCol w="450806">
                  <a:extLst>
                    <a:ext uri="{9D8B030D-6E8A-4147-A177-3AD203B41FA5}">
                      <a16:colId xmlns:a16="http://schemas.microsoft.com/office/drawing/2014/main" val="20014"/>
                    </a:ext>
                  </a:extLst>
                </a:gridCol>
                <a:gridCol w="450806">
                  <a:extLst>
                    <a:ext uri="{9D8B030D-6E8A-4147-A177-3AD203B41FA5}">
                      <a16:colId xmlns:a16="http://schemas.microsoft.com/office/drawing/2014/main" val="20015"/>
                    </a:ext>
                  </a:extLst>
                </a:gridCol>
                <a:gridCol w="450806">
                  <a:extLst>
                    <a:ext uri="{9D8B030D-6E8A-4147-A177-3AD203B41FA5}">
                      <a16:colId xmlns:a16="http://schemas.microsoft.com/office/drawing/2014/main" val="20016"/>
                    </a:ext>
                  </a:extLst>
                </a:gridCol>
                <a:gridCol w="450806">
                  <a:extLst>
                    <a:ext uri="{9D8B030D-6E8A-4147-A177-3AD203B41FA5}">
                      <a16:colId xmlns:a16="http://schemas.microsoft.com/office/drawing/2014/main" val="20017"/>
                    </a:ext>
                  </a:extLst>
                </a:gridCol>
                <a:gridCol w="450806">
                  <a:extLst>
                    <a:ext uri="{9D8B030D-6E8A-4147-A177-3AD203B41FA5}">
                      <a16:colId xmlns:a16="http://schemas.microsoft.com/office/drawing/2014/main" val="20018"/>
                    </a:ext>
                  </a:extLst>
                </a:gridCol>
                <a:gridCol w="450806">
                  <a:extLst>
                    <a:ext uri="{9D8B030D-6E8A-4147-A177-3AD203B41FA5}">
                      <a16:colId xmlns:a16="http://schemas.microsoft.com/office/drawing/2014/main" val="20019"/>
                    </a:ext>
                  </a:extLst>
                </a:gridCol>
                <a:gridCol w="450806">
                  <a:extLst>
                    <a:ext uri="{9D8B030D-6E8A-4147-A177-3AD203B41FA5}">
                      <a16:colId xmlns:a16="http://schemas.microsoft.com/office/drawing/2014/main" val="20020"/>
                    </a:ext>
                  </a:extLst>
                </a:gridCol>
              </a:tblGrid>
              <a:tr h="525120">
                <a:tc>
                  <a:txBody>
                    <a:bodyPr/>
                    <a:lstStyle/>
                    <a:p>
                      <a:pPr indent="127000" algn="l">
                        <a:lnSpc>
                          <a:spcPts val="1500"/>
                        </a:lnSpc>
                        <a:spcAft>
                          <a:spcPts val="1000"/>
                        </a:spcAft>
                      </a:pPr>
                      <a:r>
                        <a:rPr lang="en-US" sz="1200" b="1" kern="0" dirty="0" err="1">
                          <a:latin typeface="宋体"/>
                          <a:ea typeface="宋体"/>
                          <a:cs typeface="宋体"/>
                        </a:rPr>
                        <a:t>HashCode</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0</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2</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3</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4</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5</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6</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7</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8</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9</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10</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11</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12</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13</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14</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15</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16</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17</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18</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19</a:t>
                      </a:r>
                      <a:endParaRPr lang="zh-CN" sz="1000" b="1"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0"/>
                  </a:ext>
                </a:extLst>
              </a:tr>
              <a:tr h="556334">
                <a:tc>
                  <a:txBody>
                    <a:bodyPr/>
                    <a:lstStyle/>
                    <a:p>
                      <a:pPr indent="127000" algn="l">
                        <a:lnSpc>
                          <a:spcPts val="1500"/>
                        </a:lnSpc>
                        <a:spcAft>
                          <a:spcPts val="1000"/>
                        </a:spcAft>
                      </a:pPr>
                      <a:r>
                        <a:rPr lang="zh-CN" sz="1200" b="1" kern="0" dirty="0">
                          <a:latin typeface="Times New Roman"/>
                          <a:ea typeface="宋体"/>
                          <a:cs typeface="宋体"/>
                        </a:rPr>
                        <a:t>选择服务器</a:t>
                      </a:r>
                      <a:r>
                        <a:rPr lang="en-US" sz="1200" b="1" kern="0" dirty="0">
                          <a:latin typeface="Times New Roman"/>
                          <a:ea typeface="宋体"/>
                          <a:cs typeface="宋体"/>
                        </a:rPr>
                        <a:t>ID</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0</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1</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2</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0</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1</a:t>
                      </a:r>
                      <a:endParaRPr lang="zh-CN" sz="1000" kern="100" dirty="0">
                        <a:latin typeface="Times New Roman"/>
                        <a:ea typeface="宋体"/>
                      </a:endParaRPr>
                    </a:p>
                  </a:txBody>
                  <a:tcPr marL="76621" marR="76621" marT="38617" marB="38617"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文本框 2"/>
          <p:cNvSpPr txBox="1"/>
          <p:nvPr/>
        </p:nvSpPr>
        <p:spPr>
          <a:xfrm>
            <a:off x="152400" y="4267200"/>
            <a:ext cx="7848600" cy="400110"/>
          </a:xfrm>
          <a:prstGeom prst="rect">
            <a:avLst/>
          </a:prstGeom>
          <a:noFill/>
        </p:spPr>
        <p:txBody>
          <a:bodyPr wrap="square" rtlCol="0">
            <a:spAutoFit/>
          </a:bodyPr>
          <a:lstStyle/>
          <a:p>
            <a:r>
              <a:rPr lang="zh-CN" altLang="en-US" sz="2000" dirty="0"/>
              <a:t>扩容后（有</a:t>
            </a:r>
            <a:r>
              <a:rPr lang="en-US" altLang="zh-CN" sz="2000" dirty="0"/>
              <a:t>4</a:t>
            </a:r>
            <a:r>
              <a:rPr lang="zh-CN" altLang="en-US" sz="2000" dirty="0"/>
              <a:t>台服务器，选择</a:t>
            </a:r>
            <a:r>
              <a:rPr lang="zh-CN" altLang="zh-CN" sz="2000" dirty="0"/>
              <a:t>服务器</a:t>
            </a:r>
            <a:r>
              <a:rPr lang="en-US" altLang="zh-CN" sz="2000" dirty="0"/>
              <a:t>ID = </a:t>
            </a:r>
            <a:r>
              <a:rPr lang="en-US" altLang="zh-CN" sz="2000" dirty="0" err="1"/>
              <a:t>HashCode</a:t>
            </a:r>
            <a:r>
              <a:rPr lang="en-US" altLang="zh-CN" sz="2000" dirty="0"/>
              <a:t>  Mod  4 </a:t>
            </a:r>
            <a:r>
              <a:rPr lang="zh-CN" altLang="en-US" sz="2000" dirty="0"/>
              <a:t>）</a:t>
            </a:r>
            <a:r>
              <a:rPr lang="zh-CN" altLang="zh-CN" sz="2000" dirty="0"/>
              <a:t>：</a:t>
            </a:r>
          </a:p>
        </p:txBody>
      </p:sp>
      <p:graphicFrame>
        <p:nvGraphicFramePr>
          <p:cNvPr id="11" name="表格 10"/>
          <p:cNvGraphicFramePr>
            <a:graphicFrameLocks noGrp="1"/>
          </p:cNvGraphicFramePr>
          <p:nvPr/>
        </p:nvGraphicFramePr>
        <p:xfrm>
          <a:off x="-2" y="4724400"/>
          <a:ext cx="9144008" cy="1020285"/>
        </p:xfrm>
        <a:graphic>
          <a:graphicData uri="http://schemas.openxmlformats.org/drawingml/2006/table">
            <a:tbl>
              <a:tblPr/>
              <a:tblGrid>
                <a:gridCol w="1248204">
                  <a:extLst>
                    <a:ext uri="{9D8B030D-6E8A-4147-A177-3AD203B41FA5}">
                      <a16:colId xmlns:a16="http://schemas.microsoft.com/office/drawing/2014/main" val="20000"/>
                    </a:ext>
                  </a:extLst>
                </a:gridCol>
                <a:gridCol w="340503">
                  <a:extLst>
                    <a:ext uri="{9D8B030D-6E8A-4147-A177-3AD203B41FA5}">
                      <a16:colId xmlns:a16="http://schemas.microsoft.com/office/drawing/2014/main" val="20001"/>
                    </a:ext>
                  </a:extLst>
                </a:gridCol>
                <a:gridCol w="340503">
                  <a:extLst>
                    <a:ext uri="{9D8B030D-6E8A-4147-A177-3AD203B41FA5}">
                      <a16:colId xmlns:a16="http://schemas.microsoft.com/office/drawing/2014/main" val="20002"/>
                    </a:ext>
                  </a:extLst>
                </a:gridCol>
                <a:gridCol w="340503">
                  <a:extLst>
                    <a:ext uri="{9D8B030D-6E8A-4147-A177-3AD203B41FA5}">
                      <a16:colId xmlns:a16="http://schemas.microsoft.com/office/drawing/2014/main" val="20003"/>
                    </a:ext>
                  </a:extLst>
                </a:gridCol>
                <a:gridCol w="339585">
                  <a:extLst>
                    <a:ext uri="{9D8B030D-6E8A-4147-A177-3AD203B41FA5}">
                      <a16:colId xmlns:a16="http://schemas.microsoft.com/office/drawing/2014/main" val="20004"/>
                    </a:ext>
                  </a:extLst>
                </a:gridCol>
                <a:gridCol w="339585">
                  <a:extLst>
                    <a:ext uri="{9D8B030D-6E8A-4147-A177-3AD203B41FA5}">
                      <a16:colId xmlns:a16="http://schemas.microsoft.com/office/drawing/2014/main" val="20005"/>
                    </a:ext>
                  </a:extLst>
                </a:gridCol>
                <a:gridCol w="339585">
                  <a:extLst>
                    <a:ext uri="{9D8B030D-6E8A-4147-A177-3AD203B41FA5}">
                      <a16:colId xmlns:a16="http://schemas.microsoft.com/office/drawing/2014/main" val="20006"/>
                    </a:ext>
                  </a:extLst>
                </a:gridCol>
                <a:gridCol w="339585">
                  <a:extLst>
                    <a:ext uri="{9D8B030D-6E8A-4147-A177-3AD203B41FA5}">
                      <a16:colId xmlns:a16="http://schemas.microsoft.com/office/drawing/2014/main" val="20007"/>
                    </a:ext>
                  </a:extLst>
                </a:gridCol>
                <a:gridCol w="339585">
                  <a:extLst>
                    <a:ext uri="{9D8B030D-6E8A-4147-A177-3AD203B41FA5}">
                      <a16:colId xmlns:a16="http://schemas.microsoft.com/office/drawing/2014/main" val="20008"/>
                    </a:ext>
                  </a:extLst>
                </a:gridCol>
                <a:gridCol w="339585">
                  <a:extLst>
                    <a:ext uri="{9D8B030D-6E8A-4147-A177-3AD203B41FA5}">
                      <a16:colId xmlns:a16="http://schemas.microsoft.com/office/drawing/2014/main" val="20009"/>
                    </a:ext>
                  </a:extLst>
                </a:gridCol>
                <a:gridCol w="339585">
                  <a:extLst>
                    <a:ext uri="{9D8B030D-6E8A-4147-A177-3AD203B41FA5}">
                      <a16:colId xmlns:a16="http://schemas.microsoft.com/office/drawing/2014/main" val="20010"/>
                    </a:ext>
                  </a:extLst>
                </a:gridCol>
                <a:gridCol w="449720">
                  <a:extLst>
                    <a:ext uri="{9D8B030D-6E8A-4147-A177-3AD203B41FA5}">
                      <a16:colId xmlns:a16="http://schemas.microsoft.com/office/drawing/2014/main" val="20011"/>
                    </a:ext>
                  </a:extLst>
                </a:gridCol>
                <a:gridCol w="449720">
                  <a:extLst>
                    <a:ext uri="{9D8B030D-6E8A-4147-A177-3AD203B41FA5}">
                      <a16:colId xmlns:a16="http://schemas.microsoft.com/office/drawing/2014/main" val="20012"/>
                    </a:ext>
                  </a:extLst>
                </a:gridCol>
                <a:gridCol w="449720">
                  <a:extLst>
                    <a:ext uri="{9D8B030D-6E8A-4147-A177-3AD203B41FA5}">
                      <a16:colId xmlns:a16="http://schemas.microsoft.com/office/drawing/2014/main" val="20013"/>
                    </a:ext>
                  </a:extLst>
                </a:gridCol>
                <a:gridCol w="449720">
                  <a:extLst>
                    <a:ext uri="{9D8B030D-6E8A-4147-A177-3AD203B41FA5}">
                      <a16:colId xmlns:a16="http://schemas.microsoft.com/office/drawing/2014/main" val="20014"/>
                    </a:ext>
                  </a:extLst>
                </a:gridCol>
                <a:gridCol w="449720">
                  <a:extLst>
                    <a:ext uri="{9D8B030D-6E8A-4147-A177-3AD203B41FA5}">
                      <a16:colId xmlns:a16="http://schemas.microsoft.com/office/drawing/2014/main" val="20015"/>
                    </a:ext>
                  </a:extLst>
                </a:gridCol>
                <a:gridCol w="449720">
                  <a:extLst>
                    <a:ext uri="{9D8B030D-6E8A-4147-A177-3AD203B41FA5}">
                      <a16:colId xmlns:a16="http://schemas.microsoft.com/office/drawing/2014/main" val="20016"/>
                    </a:ext>
                  </a:extLst>
                </a:gridCol>
                <a:gridCol w="449720">
                  <a:extLst>
                    <a:ext uri="{9D8B030D-6E8A-4147-A177-3AD203B41FA5}">
                      <a16:colId xmlns:a16="http://schemas.microsoft.com/office/drawing/2014/main" val="20017"/>
                    </a:ext>
                  </a:extLst>
                </a:gridCol>
                <a:gridCol w="449720">
                  <a:extLst>
                    <a:ext uri="{9D8B030D-6E8A-4147-A177-3AD203B41FA5}">
                      <a16:colId xmlns:a16="http://schemas.microsoft.com/office/drawing/2014/main" val="20018"/>
                    </a:ext>
                  </a:extLst>
                </a:gridCol>
                <a:gridCol w="449720">
                  <a:extLst>
                    <a:ext uri="{9D8B030D-6E8A-4147-A177-3AD203B41FA5}">
                      <a16:colId xmlns:a16="http://schemas.microsoft.com/office/drawing/2014/main" val="20019"/>
                    </a:ext>
                  </a:extLst>
                </a:gridCol>
                <a:gridCol w="449720">
                  <a:extLst>
                    <a:ext uri="{9D8B030D-6E8A-4147-A177-3AD203B41FA5}">
                      <a16:colId xmlns:a16="http://schemas.microsoft.com/office/drawing/2014/main" val="20020"/>
                    </a:ext>
                  </a:extLst>
                </a:gridCol>
              </a:tblGrid>
              <a:tr h="455364">
                <a:tc>
                  <a:txBody>
                    <a:bodyPr/>
                    <a:lstStyle/>
                    <a:p>
                      <a:pPr indent="10795" algn="l">
                        <a:lnSpc>
                          <a:spcPts val="1500"/>
                        </a:lnSpc>
                        <a:spcAft>
                          <a:spcPts val="0"/>
                        </a:spcAft>
                      </a:pPr>
                      <a:r>
                        <a:rPr lang="en-US" sz="1200" b="1" kern="0" dirty="0" err="1">
                          <a:latin typeface="宋体"/>
                          <a:ea typeface="宋体"/>
                          <a:cs typeface="宋体"/>
                        </a:rPr>
                        <a:t>HashCode</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0</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2</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3</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4</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5</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6</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7</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8</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9</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10</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11</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12</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13</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latin typeface="宋体"/>
                          <a:ea typeface="宋体"/>
                          <a:cs typeface="宋体"/>
                        </a:rPr>
                        <a:t>14</a:t>
                      </a:r>
                      <a:endParaRPr lang="zh-CN" sz="1000" b="1"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15</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16</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17</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18</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latin typeface="宋体"/>
                          <a:ea typeface="宋体"/>
                          <a:cs typeface="宋体"/>
                        </a:rPr>
                        <a:t>19</a:t>
                      </a:r>
                      <a:endParaRPr lang="zh-CN" sz="1000" b="1"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0"/>
                  </a:ext>
                </a:extLst>
              </a:tr>
              <a:tr h="564921">
                <a:tc>
                  <a:txBody>
                    <a:bodyPr/>
                    <a:lstStyle/>
                    <a:p>
                      <a:pPr indent="127000" algn="l">
                        <a:lnSpc>
                          <a:spcPts val="1500"/>
                        </a:lnSpc>
                        <a:spcAft>
                          <a:spcPts val="0"/>
                        </a:spcAft>
                      </a:pPr>
                      <a:r>
                        <a:rPr lang="zh-CN" sz="1200" b="1" kern="0" dirty="0">
                          <a:latin typeface="Times New Roman"/>
                          <a:ea typeface="宋体"/>
                          <a:cs typeface="宋体"/>
                        </a:rPr>
                        <a:t>选择服务器</a:t>
                      </a:r>
                      <a:r>
                        <a:rPr lang="en-US" sz="1200" b="1" kern="0" dirty="0">
                          <a:latin typeface="Times New Roman"/>
                          <a:ea typeface="宋体"/>
                          <a:cs typeface="宋体"/>
                        </a:rPr>
                        <a:t>ID</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solidFill>
                            <a:srgbClr val="0000FF"/>
                          </a:solidFill>
                          <a:latin typeface="宋体"/>
                          <a:ea typeface="宋体"/>
                          <a:cs typeface="宋体"/>
                        </a:rPr>
                        <a:t>0</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solidFill>
                            <a:srgbClr val="0000FF"/>
                          </a:solidFill>
                          <a:latin typeface="宋体"/>
                          <a:ea typeface="宋体"/>
                          <a:cs typeface="宋体"/>
                        </a:rPr>
                        <a:t>1</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a:solidFill>
                            <a:srgbClr val="0000FF"/>
                          </a:solidFill>
                          <a:latin typeface="宋体"/>
                          <a:ea typeface="宋体"/>
                          <a:cs typeface="宋体"/>
                        </a:rPr>
                        <a:t>2</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3</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2</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3</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0</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1</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2</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3</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solidFill>
                            <a:srgbClr val="0000FF"/>
                          </a:solidFill>
                          <a:latin typeface="宋体"/>
                          <a:ea typeface="宋体"/>
                          <a:cs typeface="宋体"/>
                        </a:rPr>
                        <a:t>0</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solidFill>
                            <a:srgbClr val="0000FF"/>
                          </a:solidFill>
                          <a:latin typeface="宋体"/>
                          <a:ea typeface="宋体"/>
                          <a:cs typeface="宋体"/>
                        </a:rPr>
                        <a:t>1</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b="1" kern="0" dirty="0">
                          <a:solidFill>
                            <a:srgbClr val="0000FF"/>
                          </a:solidFill>
                          <a:latin typeface="宋体"/>
                          <a:ea typeface="宋体"/>
                          <a:cs typeface="宋体"/>
                        </a:rPr>
                        <a:t>2</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3</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0</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1</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a:latin typeface="宋体"/>
                          <a:ea typeface="宋体"/>
                          <a:cs typeface="宋体"/>
                        </a:rPr>
                        <a:t>2</a:t>
                      </a:r>
                      <a:endParaRPr lang="zh-CN" sz="1000" kern="10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indent="127000" algn="l">
                        <a:lnSpc>
                          <a:spcPts val="1500"/>
                        </a:lnSpc>
                        <a:spcAft>
                          <a:spcPts val="1000"/>
                        </a:spcAft>
                      </a:pPr>
                      <a:r>
                        <a:rPr lang="en-US" sz="1200" kern="0" dirty="0">
                          <a:latin typeface="宋体"/>
                          <a:ea typeface="宋体"/>
                          <a:cs typeface="宋体"/>
                        </a:rPr>
                        <a:t>3</a:t>
                      </a:r>
                      <a:endParaRPr lang="zh-CN" sz="1000" kern="100" dirty="0">
                        <a:latin typeface="Times New Roman"/>
                        <a:ea typeface="宋体"/>
                      </a:endParaRPr>
                    </a:p>
                  </a:txBody>
                  <a:tcPr marL="76506" marR="76506" marT="38559" marB="38559"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2" name="文本框 2"/>
          <p:cNvSpPr txBox="1"/>
          <p:nvPr/>
        </p:nvSpPr>
        <p:spPr>
          <a:xfrm>
            <a:off x="304800" y="6019800"/>
            <a:ext cx="7848600" cy="461665"/>
          </a:xfrm>
          <a:prstGeom prst="rect">
            <a:avLst/>
          </a:prstGeom>
          <a:noFill/>
        </p:spPr>
        <p:txBody>
          <a:bodyPr wrap="square" rtlCol="0">
            <a:spAutoFit/>
          </a:bodyPr>
          <a:lstStyle/>
          <a:p>
            <a:r>
              <a:rPr lang="zh-CN" altLang="en-US" sz="2400" dirty="0"/>
              <a:t>扩容后仅有</a:t>
            </a:r>
            <a:r>
              <a:rPr lang="en-US" altLang="zh-CN" sz="2400" dirty="0"/>
              <a:t>30%</a:t>
            </a:r>
            <a:r>
              <a:rPr lang="zh-CN" altLang="en-US" sz="2400" dirty="0"/>
              <a:t>的数据项保留原有映射关系！</a:t>
            </a:r>
            <a:endParaRPr lang="zh-CN" altLang="zh-CN" sz="2400" dirty="0"/>
          </a:p>
        </p:txBody>
      </p:sp>
      <p:sp>
        <p:nvSpPr>
          <p:cNvPr id="13"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数据存储的一致性</a:t>
            </a:r>
            <a:r>
              <a:rPr lang="en-US" altLang="zh-CN" sz="3200" b="1" dirty="0">
                <a:solidFill>
                  <a:srgbClr val="002060"/>
                </a:solidFill>
                <a:latin typeface="Calibri" panose="020F0502020204030204" pitchFamily="34" charset="0"/>
              </a:rPr>
              <a:t>Hash</a:t>
            </a:r>
            <a:r>
              <a:rPr lang="zh-CN" altLang="en-US" sz="3200" b="1" dirty="0">
                <a:solidFill>
                  <a:srgbClr val="002060"/>
                </a:solidFill>
                <a:latin typeface="Calibri" panose="020F0502020204030204" pitchFamily="34" charset="0"/>
              </a:rPr>
              <a:t>算法</a:t>
            </a:r>
          </a:p>
        </p:txBody>
      </p:sp>
    </p:spTree>
    <p:extLst>
      <p:ext uri="{BB962C8B-B14F-4D97-AF65-F5344CB8AC3E}">
        <p14:creationId xmlns:p14="http://schemas.microsoft.com/office/powerpoint/2010/main" val="1038912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a:t>
            </a:fld>
            <a:endParaRPr lang="zh-CN" altLang="en-US"/>
          </a:p>
        </p:txBody>
      </p:sp>
      <p:pic>
        <p:nvPicPr>
          <p:cNvPr id="8" name="图片 7" descr="C:\Users\朱迅\Desktop\图16-2.png图16-2"/>
          <p:cNvPicPr/>
          <p:nvPr/>
        </p:nvPicPr>
        <p:blipFill>
          <a:blip r:embed="rId4" cstate="print"/>
          <a:srcRect/>
          <a:stretch>
            <a:fillRect/>
          </a:stretch>
        </p:blipFill>
        <p:spPr>
          <a:xfrm>
            <a:off x="147703" y="1219200"/>
            <a:ext cx="5029200" cy="3124200"/>
          </a:xfrm>
          <a:prstGeom prst="rect">
            <a:avLst/>
          </a:prstGeom>
          <a:noFill/>
        </p:spPr>
      </p:pic>
      <p:graphicFrame>
        <p:nvGraphicFramePr>
          <p:cNvPr id="10" name="表格 9"/>
          <p:cNvGraphicFramePr>
            <a:graphicFrameLocks noGrp="1"/>
          </p:cNvGraphicFramePr>
          <p:nvPr>
            <p:extLst>
              <p:ext uri="{D42A27DB-BD31-4B8C-83A1-F6EECF244321}">
                <p14:modId xmlns:p14="http://schemas.microsoft.com/office/powerpoint/2010/main" val="3392867447"/>
              </p:ext>
            </p:extLst>
          </p:nvPr>
        </p:nvGraphicFramePr>
        <p:xfrm>
          <a:off x="5329302" y="1600200"/>
          <a:ext cx="3738497" cy="2209799"/>
        </p:xfrm>
        <a:graphic>
          <a:graphicData uri="http://schemas.openxmlformats.org/drawingml/2006/table">
            <a:tbl>
              <a:tblPr/>
              <a:tblGrid>
                <a:gridCol w="2157916">
                  <a:extLst>
                    <a:ext uri="{9D8B030D-6E8A-4147-A177-3AD203B41FA5}">
                      <a16:colId xmlns:a16="http://schemas.microsoft.com/office/drawing/2014/main" val="20000"/>
                    </a:ext>
                  </a:extLst>
                </a:gridCol>
                <a:gridCol w="1580581">
                  <a:extLst>
                    <a:ext uri="{9D8B030D-6E8A-4147-A177-3AD203B41FA5}">
                      <a16:colId xmlns:a16="http://schemas.microsoft.com/office/drawing/2014/main" val="20001"/>
                    </a:ext>
                  </a:extLst>
                </a:gridCol>
              </a:tblGrid>
              <a:tr h="438055">
                <a:tc>
                  <a:txBody>
                    <a:bodyPr/>
                    <a:lstStyle/>
                    <a:p>
                      <a:pPr marL="0" indent="0" algn="ctr">
                        <a:lnSpc>
                          <a:spcPts val="1300"/>
                        </a:lnSpc>
                        <a:spcBef>
                          <a:spcPts val="25"/>
                        </a:spcBef>
                        <a:spcAft>
                          <a:spcPts val="0"/>
                        </a:spcAft>
                      </a:pPr>
                      <a:r>
                        <a:rPr lang="zh-CN" sz="2000" b="1" kern="0" dirty="0">
                          <a:latin typeface="微软雅黑" panose="020B0503020204020204" pitchFamily="34" charset="-122"/>
                          <a:ea typeface="微软雅黑" panose="020B0503020204020204" pitchFamily="34" charset="-122"/>
                          <a:cs typeface="宋体"/>
                        </a:rPr>
                        <a:t>操作</a:t>
                      </a:r>
                      <a:endParaRPr lang="zh-CN" sz="2000" kern="100" dirty="0">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ts val="1300"/>
                        </a:lnSpc>
                        <a:spcBef>
                          <a:spcPts val="25"/>
                        </a:spcBef>
                        <a:spcAft>
                          <a:spcPts val="0"/>
                        </a:spcAft>
                      </a:pPr>
                      <a:r>
                        <a:rPr lang="zh-CN" sz="2000" b="1" kern="0" spc="-10" dirty="0">
                          <a:latin typeface="微软雅黑" panose="020B0503020204020204" pitchFamily="34" charset="-122"/>
                          <a:ea typeface="微软雅黑" panose="020B0503020204020204" pitchFamily="34" charset="-122"/>
                          <a:cs typeface="宋体"/>
                        </a:rPr>
                        <a:t>时间</a:t>
                      </a:r>
                      <a:endParaRPr lang="zh-CN" sz="2000" kern="100" dirty="0">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8055">
                <a:tc>
                  <a:txBody>
                    <a:bodyPr/>
                    <a:lstStyle/>
                    <a:p>
                      <a:pPr marL="0" indent="0" algn="just">
                        <a:lnSpc>
                          <a:spcPts val="1300"/>
                        </a:lnSpc>
                        <a:spcBef>
                          <a:spcPts val="25"/>
                        </a:spcBef>
                        <a:spcAft>
                          <a:spcPts val="0"/>
                        </a:spcAft>
                      </a:pPr>
                      <a:r>
                        <a:rPr lang="zh-CN" sz="1400" kern="0" dirty="0">
                          <a:latin typeface="微软雅黑" panose="020B0503020204020204" pitchFamily="34" charset="-122"/>
                          <a:ea typeface="微软雅黑" panose="020B0503020204020204" pitchFamily="34" charset="-122"/>
                          <a:cs typeface="宋体"/>
                        </a:rPr>
                        <a:t>主内存访问</a:t>
                      </a:r>
                      <a:endParaRPr lang="zh-CN" sz="1400" kern="100" dirty="0">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ts val="1300"/>
                        </a:lnSpc>
                        <a:spcBef>
                          <a:spcPts val="25"/>
                        </a:spcBef>
                        <a:spcAft>
                          <a:spcPts val="0"/>
                        </a:spcAft>
                      </a:pPr>
                      <a:r>
                        <a:rPr lang="en-US" sz="1400" kern="0" dirty="0">
                          <a:latin typeface="微软雅黑" panose="020B0503020204020204" pitchFamily="34" charset="-122"/>
                          <a:ea typeface="微软雅黑" panose="020B0503020204020204" pitchFamily="34" charset="-122"/>
                          <a:cs typeface="Arial"/>
                        </a:rPr>
                        <a:t>  100</a:t>
                      </a:r>
                      <a:r>
                        <a:rPr lang="en-US" sz="1400" kern="0" dirty="0">
                          <a:latin typeface="微软雅黑" panose="020B0503020204020204" pitchFamily="34" charset="-122"/>
                          <a:ea typeface="微软雅黑" panose="020B0503020204020204" pitchFamily="34" charset="-122"/>
                          <a:cs typeface="Times New Roman"/>
                        </a:rPr>
                        <a:t> </a:t>
                      </a:r>
                      <a:r>
                        <a:rPr lang="en-US" sz="1400" kern="0" dirty="0">
                          <a:latin typeface="微软雅黑" panose="020B0503020204020204" pitchFamily="34" charset="-122"/>
                          <a:ea typeface="微软雅黑" panose="020B0503020204020204" pitchFamily="34" charset="-122"/>
                          <a:cs typeface="宋体"/>
                        </a:rPr>
                        <a:t>ns</a:t>
                      </a:r>
                      <a:endParaRPr lang="zh-CN" sz="1400" kern="100" dirty="0">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8055">
                <a:tc>
                  <a:txBody>
                    <a:bodyPr/>
                    <a:lstStyle/>
                    <a:p>
                      <a:pPr marL="0" indent="0" algn="just">
                        <a:lnSpc>
                          <a:spcPts val="1300"/>
                        </a:lnSpc>
                        <a:spcBef>
                          <a:spcPts val="25"/>
                        </a:spcBef>
                        <a:spcAft>
                          <a:spcPts val="0"/>
                        </a:spcAft>
                      </a:pPr>
                      <a:r>
                        <a:rPr lang="zh-CN" sz="1400" kern="0" dirty="0">
                          <a:latin typeface="微软雅黑" panose="020B0503020204020204" pitchFamily="34" charset="-122"/>
                          <a:ea typeface="微软雅黑" panose="020B0503020204020204" pitchFamily="34" charset="-122"/>
                          <a:cs typeface="宋体"/>
                        </a:rPr>
                        <a:t>内存顺序读取</a:t>
                      </a:r>
                      <a:r>
                        <a:rPr lang="zh-CN" sz="1400" kern="0" dirty="0">
                          <a:latin typeface="微软雅黑" panose="020B0503020204020204" pitchFamily="34" charset="-122"/>
                          <a:ea typeface="微软雅黑" panose="020B0503020204020204" pitchFamily="34" charset="-122"/>
                          <a:cs typeface="Times New Roman"/>
                        </a:rPr>
                        <a:t> </a:t>
                      </a:r>
                      <a:r>
                        <a:rPr lang="en-US" sz="1400" kern="0" dirty="0">
                          <a:latin typeface="微软雅黑" panose="020B0503020204020204" pitchFamily="34" charset="-122"/>
                          <a:ea typeface="微软雅黑" panose="020B0503020204020204" pitchFamily="34" charset="-122"/>
                          <a:cs typeface="Arial"/>
                        </a:rPr>
                        <a:t>1 MB</a:t>
                      </a:r>
                      <a:r>
                        <a:rPr lang="zh-CN" sz="1400" kern="0" dirty="0">
                          <a:latin typeface="微软雅黑" panose="020B0503020204020204" pitchFamily="34" charset="-122"/>
                          <a:ea typeface="微软雅黑" panose="020B0503020204020204" pitchFamily="34" charset="-122"/>
                          <a:cs typeface="Arial"/>
                        </a:rPr>
                        <a:t>数据</a:t>
                      </a:r>
                      <a:endParaRPr lang="zh-CN" sz="1400" kern="100" dirty="0">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ts val="1300"/>
                        </a:lnSpc>
                        <a:spcBef>
                          <a:spcPts val="25"/>
                        </a:spcBef>
                        <a:spcAft>
                          <a:spcPts val="0"/>
                        </a:spcAft>
                      </a:pPr>
                      <a:r>
                        <a:rPr lang="en-US" sz="1400" kern="0" dirty="0">
                          <a:latin typeface="微软雅黑" panose="020B0503020204020204" pitchFamily="34" charset="-122"/>
                          <a:ea typeface="微软雅黑" panose="020B0503020204020204" pitchFamily="34" charset="-122"/>
                          <a:cs typeface="Arial"/>
                        </a:rPr>
                        <a:t>  250 000</a:t>
                      </a:r>
                      <a:r>
                        <a:rPr lang="en-US" sz="1400" kern="0" dirty="0">
                          <a:latin typeface="微软雅黑" panose="020B0503020204020204" pitchFamily="34" charset="-122"/>
                          <a:ea typeface="微软雅黑" panose="020B0503020204020204" pitchFamily="34" charset="-122"/>
                          <a:cs typeface="Times New Roman"/>
                        </a:rPr>
                        <a:t> </a:t>
                      </a:r>
                      <a:r>
                        <a:rPr lang="en-US" sz="1400" kern="0" dirty="0">
                          <a:latin typeface="微软雅黑" panose="020B0503020204020204" pitchFamily="34" charset="-122"/>
                          <a:ea typeface="微软雅黑" panose="020B0503020204020204" pitchFamily="34" charset="-122"/>
                          <a:cs typeface="宋体"/>
                        </a:rPr>
                        <a:t>ns</a:t>
                      </a:r>
                      <a:endParaRPr lang="zh-CN" sz="1400" kern="100" dirty="0">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8055">
                <a:tc>
                  <a:txBody>
                    <a:bodyPr/>
                    <a:lstStyle/>
                    <a:p>
                      <a:pPr marL="0" indent="0" algn="just">
                        <a:lnSpc>
                          <a:spcPts val="1300"/>
                        </a:lnSpc>
                        <a:spcBef>
                          <a:spcPts val="25"/>
                        </a:spcBef>
                        <a:spcAft>
                          <a:spcPts val="0"/>
                        </a:spcAft>
                      </a:pPr>
                      <a:r>
                        <a:rPr lang="zh-CN" sz="1400" kern="0" dirty="0">
                          <a:latin typeface="微软雅黑" panose="020B0503020204020204" pitchFamily="34" charset="-122"/>
                          <a:ea typeface="微软雅黑" panose="020B0503020204020204" pitchFamily="34" charset="-122"/>
                          <a:cs typeface="宋体"/>
                        </a:rPr>
                        <a:t>磁盘寻道</a:t>
                      </a:r>
                      <a:endParaRPr lang="zh-CN" sz="1400" kern="100" dirty="0">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ts val="1300"/>
                        </a:lnSpc>
                        <a:spcBef>
                          <a:spcPts val="25"/>
                        </a:spcBef>
                        <a:spcAft>
                          <a:spcPts val="0"/>
                        </a:spcAft>
                      </a:pPr>
                      <a:r>
                        <a:rPr lang="en-US" sz="1400" kern="0" dirty="0">
                          <a:latin typeface="微软雅黑" panose="020B0503020204020204" pitchFamily="34" charset="-122"/>
                          <a:ea typeface="微软雅黑" panose="020B0503020204020204" pitchFamily="34" charset="-122"/>
                          <a:cs typeface="Arial"/>
                        </a:rPr>
                        <a:t>  5 000 000</a:t>
                      </a:r>
                      <a:r>
                        <a:rPr lang="en-US" sz="1400" kern="0" dirty="0">
                          <a:latin typeface="微软雅黑" panose="020B0503020204020204" pitchFamily="34" charset="-122"/>
                          <a:ea typeface="微软雅黑" panose="020B0503020204020204" pitchFamily="34" charset="-122"/>
                          <a:cs typeface="Times New Roman"/>
                        </a:rPr>
                        <a:t> </a:t>
                      </a:r>
                      <a:r>
                        <a:rPr lang="en-US" sz="1400" kern="0" dirty="0">
                          <a:latin typeface="微软雅黑" panose="020B0503020204020204" pitchFamily="34" charset="-122"/>
                          <a:ea typeface="微软雅黑" panose="020B0503020204020204" pitchFamily="34" charset="-122"/>
                          <a:cs typeface="宋体"/>
                        </a:rPr>
                        <a:t>ns</a:t>
                      </a:r>
                      <a:endParaRPr lang="zh-CN" sz="1400" kern="100" dirty="0">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57579">
                <a:tc>
                  <a:txBody>
                    <a:bodyPr/>
                    <a:lstStyle/>
                    <a:p>
                      <a:pPr marL="0" indent="0" algn="just">
                        <a:lnSpc>
                          <a:spcPts val="1300"/>
                        </a:lnSpc>
                        <a:spcBef>
                          <a:spcPts val="25"/>
                        </a:spcBef>
                        <a:spcAft>
                          <a:spcPts val="0"/>
                        </a:spcAft>
                      </a:pPr>
                      <a:r>
                        <a:rPr lang="zh-CN" sz="1400" kern="0" dirty="0">
                          <a:latin typeface="微软雅黑" panose="020B0503020204020204" pitchFamily="34" charset="-122"/>
                          <a:ea typeface="微软雅黑" panose="020B0503020204020204" pitchFamily="34" charset="-122"/>
                          <a:cs typeface="宋体"/>
                        </a:rPr>
                        <a:t>磁盘顺序读取</a:t>
                      </a:r>
                      <a:r>
                        <a:rPr lang="zh-CN" sz="1400" kern="0" dirty="0">
                          <a:latin typeface="微软雅黑" panose="020B0503020204020204" pitchFamily="34" charset="-122"/>
                          <a:ea typeface="微软雅黑" panose="020B0503020204020204" pitchFamily="34" charset="-122"/>
                          <a:cs typeface="Times New Roman"/>
                        </a:rPr>
                        <a:t> </a:t>
                      </a:r>
                      <a:r>
                        <a:rPr lang="en-US" sz="1400" kern="0" dirty="0">
                          <a:latin typeface="微软雅黑" panose="020B0503020204020204" pitchFamily="34" charset="-122"/>
                          <a:ea typeface="微软雅黑" panose="020B0503020204020204" pitchFamily="34" charset="-122"/>
                          <a:cs typeface="Arial"/>
                        </a:rPr>
                        <a:t>1 MB</a:t>
                      </a:r>
                      <a:r>
                        <a:rPr lang="zh-CN" sz="1400" kern="0" dirty="0">
                          <a:latin typeface="微软雅黑" panose="020B0503020204020204" pitchFamily="34" charset="-122"/>
                          <a:ea typeface="微软雅黑" panose="020B0503020204020204" pitchFamily="34" charset="-122"/>
                          <a:cs typeface="Arial"/>
                        </a:rPr>
                        <a:t>数据</a:t>
                      </a:r>
                      <a:endParaRPr lang="zh-CN" sz="1400" kern="100" dirty="0">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ts val="1300"/>
                        </a:lnSpc>
                        <a:spcBef>
                          <a:spcPts val="25"/>
                        </a:spcBef>
                        <a:spcAft>
                          <a:spcPts val="0"/>
                        </a:spcAft>
                      </a:pPr>
                      <a:r>
                        <a:rPr lang="en-US" sz="1400" kern="0" dirty="0">
                          <a:latin typeface="微软雅黑" panose="020B0503020204020204" pitchFamily="34" charset="-122"/>
                          <a:ea typeface="微软雅黑" panose="020B0503020204020204" pitchFamily="34" charset="-122"/>
                          <a:cs typeface="Arial"/>
                        </a:rPr>
                        <a:t>  30 000 000</a:t>
                      </a:r>
                      <a:r>
                        <a:rPr lang="en-US" sz="1400" kern="0" dirty="0">
                          <a:latin typeface="微软雅黑" panose="020B0503020204020204" pitchFamily="34" charset="-122"/>
                          <a:ea typeface="微软雅黑" panose="020B0503020204020204" pitchFamily="34" charset="-122"/>
                          <a:cs typeface="Times New Roman"/>
                        </a:rPr>
                        <a:t> </a:t>
                      </a:r>
                      <a:r>
                        <a:rPr lang="en-US" sz="1400" kern="0" dirty="0">
                          <a:latin typeface="微软雅黑" panose="020B0503020204020204" pitchFamily="34" charset="-122"/>
                          <a:ea typeface="微软雅黑" panose="020B0503020204020204" pitchFamily="34" charset="-122"/>
                          <a:cs typeface="宋体"/>
                        </a:rPr>
                        <a:t>ns</a:t>
                      </a:r>
                      <a:endParaRPr lang="zh-CN" sz="1400" kern="100" dirty="0">
                        <a:latin typeface="微软雅黑" panose="020B0503020204020204" pitchFamily="34" charset="-122"/>
                        <a:ea typeface="微软雅黑" panose="020B0503020204020204" pitchFamily="34"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存储结构访问速度比较</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30</a:t>
            </a:fld>
            <a:endParaRPr lang="zh-CN" altLang="en-US"/>
          </a:p>
        </p:txBody>
      </p:sp>
      <p:sp>
        <p:nvSpPr>
          <p:cNvPr id="3" name="文本框 2"/>
          <p:cNvSpPr txBox="1"/>
          <p:nvPr/>
        </p:nvSpPr>
        <p:spPr>
          <a:xfrm>
            <a:off x="685800" y="1219200"/>
            <a:ext cx="7696200" cy="1831271"/>
          </a:xfrm>
          <a:prstGeom prst="rect">
            <a:avLst/>
          </a:prstGeom>
          <a:noFill/>
        </p:spPr>
        <p:txBody>
          <a:bodyPr wrap="square" rtlCol="0">
            <a:spAutoFit/>
          </a:bodyPr>
          <a:lstStyle/>
          <a:p>
            <a:r>
              <a:rPr lang="zh-CN" altLang="en-US" sz="2800" b="1" dirty="0"/>
              <a:t>存储分配的一致性哈希算法</a:t>
            </a:r>
            <a:endParaRPr lang="en-US" altLang="zh-CN" sz="2800" b="1" dirty="0"/>
          </a:p>
          <a:p>
            <a:pPr>
              <a:spcBef>
                <a:spcPts val="600"/>
              </a:spcBef>
            </a:pPr>
            <a:r>
              <a:rPr lang="en-US" altLang="zh-CN" sz="2000" dirty="0"/>
              <a:t>      </a:t>
            </a:r>
            <a:r>
              <a:rPr lang="zh-CN" altLang="en-US" sz="2000" dirty="0"/>
              <a:t>目前</a:t>
            </a:r>
            <a:r>
              <a:rPr lang="en-US" altLang="zh-CN" sz="2000" dirty="0"/>
              <a:t>Memchache</a:t>
            </a:r>
            <a:r>
              <a:rPr lang="zh-CN" altLang="en-US" sz="2000" dirty="0"/>
              <a:t>采用了一致性哈希算法（</a:t>
            </a:r>
            <a:r>
              <a:rPr lang="en-US" altLang="zh-CN" sz="2000" dirty="0"/>
              <a:t>Consistent Hash</a:t>
            </a:r>
            <a:r>
              <a:rPr lang="zh-CN" altLang="en-US" sz="2000" dirty="0"/>
              <a:t>）。其原理为通过一个称做一致性</a:t>
            </a:r>
            <a:r>
              <a:rPr lang="en-US" altLang="zh-CN" sz="2000" dirty="0"/>
              <a:t>Hash</a:t>
            </a:r>
            <a:r>
              <a:rPr lang="zh-CN" altLang="en-US" sz="2000" dirty="0"/>
              <a:t>环的数据结构实现数据项</a:t>
            </a:r>
            <a:r>
              <a:rPr lang="en-US" altLang="zh-CN" sz="2000" dirty="0"/>
              <a:t>Key</a:t>
            </a:r>
            <a:r>
              <a:rPr lang="zh-CN" altLang="en-US" sz="2000" dirty="0"/>
              <a:t>到缓存服务器</a:t>
            </a:r>
            <a:r>
              <a:rPr lang="en-US" altLang="zh-CN" sz="2000" dirty="0"/>
              <a:t>ID</a:t>
            </a:r>
            <a:r>
              <a:rPr lang="zh-CN" altLang="en-US" sz="2000" dirty="0"/>
              <a:t>的</a:t>
            </a:r>
            <a:r>
              <a:rPr lang="en-US" altLang="zh-CN" sz="2000" dirty="0"/>
              <a:t>Hash</a:t>
            </a:r>
            <a:r>
              <a:rPr lang="zh-CN" altLang="en-US" sz="2000" dirty="0"/>
              <a:t>映射，这个一致性</a:t>
            </a:r>
            <a:r>
              <a:rPr lang="en-US" altLang="zh-CN" sz="2000" dirty="0"/>
              <a:t>Hash</a:t>
            </a:r>
            <a:r>
              <a:rPr lang="zh-CN" altLang="en-US" sz="2000" dirty="0"/>
              <a:t>环如图所示，它跨越了长度区间</a:t>
            </a:r>
            <a:r>
              <a:rPr lang="en-US" altLang="zh-CN" sz="2000" dirty="0"/>
              <a:t>[0,  2</a:t>
            </a:r>
            <a:r>
              <a:rPr lang="en-US" altLang="zh-CN" sz="2000" baseline="30000" dirty="0"/>
              <a:t>32  </a:t>
            </a:r>
            <a:r>
              <a:rPr lang="en-US" altLang="zh-CN" sz="2000" dirty="0"/>
              <a:t>- 1]</a:t>
            </a:r>
            <a:r>
              <a:rPr lang="zh-CN" altLang="en-US" sz="2000" dirty="0"/>
              <a:t>。</a:t>
            </a:r>
          </a:p>
        </p:txBody>
      </p:sp>
      <p:pic>
        <p:nvPicPr>
          <p:cNvPr id="2" name="图片 1"/>
          <p:cNvPicPr>
            <a:picLocks noChangeAspect="1"/>
          </p:cNvPicPr>
          <p:nvPr/>
        </p:nvPicPr>
        <p:blipFill>
          <a:blip r:embed="rId4" cstate="print"/>
          <a:stretch>
            <a:fillRect/>
          </a:stretch>
        </p:blipFill>
        <p:spPr>
          <a:xfrm>
            <a:off x="2667000" y="3124200"/>
            <a:ext cx="5428172" cy="3429351"/>
          </a:xfrm>
          <a:prstGeom prst="rect">
            <a:avLst/>
          </a:prstGeom>
        </p:spPr>
      </p:pic>
      <p:sp>
        <p:nvSpPr>
          <p:cNvPr id="7" name="矩形 6"/>
          <p:cNvSpPr/>
          <p:nvPr/>
        </p:nvSpPr>
        <p:spPr>
          <a:xfrm>
            <a:off x="762000" y="4343400"/>
            <a:ext cx="1737976" cy="293607"/>
          </a:xfrm>
          <a:prstGeom prst="rect">
            <a:avLst/>
          </a:prstGeom>
        </p:spPr>
        <p:txBody>
          <a:bodyPr wrap="none">
            <a:spAutoFit/>
          </a:bodyPr>
          <a:lstStyle/>
          <a:p>
            <a:pPr marL="0" marR="0" indent="0" algn="ctr">
              <a:lnSpc>
                <a:spcPts val="1500"/>
              </a:lnSpc>
              <a:spcBef>
                <a:spcPts val="1200"/>
              </a:spcBef>
              <a:spcAft>
                <a:spcPts val="1200"/>
              </a:spcAft>
            </a:pPr>
            <a:r>
              <a:rPr lang="zh-CN" altLang="en-US" sz="2000" kern="100" dirty="0">
                <a:latin typeface="宋体" panose="02010600030101010101" pitchFamily="2" charset="-122"/>
                <a:cs typeface="Times New Roman" panose="02020603050405020304" pitchFamily="18" charset="0"/>
              </a:rPr>
              <a:t>一致性</a:t>
            </a:r>
            <a:r>
              <a:rPr lang="en-US" altLang="zh-CN" sz="2000" kern="100" dirty="0">
                <a:latin typeface="Times New Roman" panose="02020603050405020304" pitchFamily="18" charset="0"/>
              </a:rPr>
              <a:t>Hash</a:t>
            </a:r>
            <a:r>
              <a:rPr lang="zh-CN" altLang="en-US" sz="2000" kern="100" dirty="0">
                <a:latin typeface="宋体" panose="02010600030101010101" pitchFamily="2" charset="-122"/>
                <a:cs typeface="Times New Roman" panose="02020603050405020304" pitchFamily="18" charset="0"/>
              </a:rPr>
              <a:t>环</a:t>
            </a:r>
            <a:endParaRPr lang="zh-CN" altLang="en-US" sz="2000" kern="100" dirty="0">
              <a:latin typeface="Times New Roman" panose="02020603050405020304" pitchFamily="18" charset="0"/>
            </a:endParaRPr>
          </a:p>
        </p:txBody>
      </p:sp>
      <p:cxnSp>
        <p:nvCxnSpPr>
          <p:cNvPr id="11" name="直接箭头连接符 10"/>
          <p:cNvCxnSpPr>
            <a:stCxn id="7" idx="3"/>
          </p:cNvCxnSpPr>
          <p:nvPr/>
        </p:nvCxnSpPr>
        <p:spPr>
          <a:xfrm>
            <a:off x="2499976" y="4490204"/>
            <a:ext cx="1462424" cy="386596"/>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数据存储的一致性</a:t>
            </a:r>
            <a:r>
              <a:rPr lang="en-US" altLang="zh-CN" sz="3200" b="1" dirty="0">
                <a:solidFill>
                  <a:srgbClr val="002060"/>
                </a:solidFill>
                <a:latin typeface="Calibri" panose="020F0502020204030204" pitchFamily="34" charset="0"/>
              </a:rPr>
              <a:t>Hash</a:t>
            </a:r>
            <a:r>
              <a:rPr lang="zh-CN" altLang="en-US" sz="3200" b="1" dirty="0">
                <a:solidFill>
                  <a:srgbClr val="002060"/>
                </a:solidFill>
                <a:latin typeface="Calibri" panose="020F0502020204030204" pitchFamily="34" charset="0"/>
              </a:rPr>
              <a:t>算法</a:t>
            </a:r>
          </a:p>
        </p:txBody>
      </p:sp>
    </p:spTree>
    <p:extLst>
      <p:ext uri="{BB962C8B-B14F-4D97-AF65-F5344CB8AC3E}">
        <p14:creationId xmlns:p14="http://schemas.microsoft.com/office/powerpoint/2010/main" val="1978936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31</a:t>
            </a:fld>
            <a:endParaRPr lang="zh-CN" altLang="en-US"/>
          </a:p>
        </p:txBody>
      </p:sp>
      <p:sp>
        <p:nvSpPr>
          <p:cNvPr id="3" name="文本框 2"/>
          <p:cNvSpPr txBox="1"/>
          <p:nvPr/>
        </p:nvSpPr>
        <p:spPr>
          <a:xfrm>
            <a:off x="228600" y="1029512"/>
            <a:ext cx="8610600" cy="1938992"/>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如果</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memchached</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服务器集群扩容，比如上例中增加了服务器节点</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Node4</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台服务器），它在一致性</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Hash</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环上的位置比如说落在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Node1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Node2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之间的左下角位置，这就影响到了原来映射到</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Node2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的一个数据项（绿色箭头），现在就改成映射到</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Node4</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4" name="图片 3"/>
          <p:cNvPicPr>
            <a:picLocks noChangeAspect="1"/>
          </p:cNvPicPr>
          <p:nvPr/>
        </p:nvPicPr>
        <p:blipFill>
          <a:blip r:embed="rId4" cstate="print"/>
          <a:stretch>
            <a:fillRect/>
          </a:stretch>
        </p:blipFill>
        <p:spPr>
          <a:xfrm>
            <a:off x="228600" y="2982860"/>
            <a:ext cx="5867400" cy="3738615"/>
          </a:xfrm>
          <a:prstGeom prst="rect">
            <a:avLst/>
          </a:prstGeom>
        </p:spPr>
      </p:pic>
      <p:sp>
        <p:nvSpPr>
          <p:cNvPr id="5" name="矩形 4"/>
          <p:cNvSpPr/>
          <p:nvPr/>
        </p:nvSpPr>
        <p:spPr>
          <a:xfrm>
            <a:off x="6238051" y="6209546"/>
            <a:ext cx="2763898" cy="293607"/>
          </a:xfrm>
          <a:prstGeom prst="rect">
            <a:avLst/>
          </a:prstGeom>
        </p:spPr>
        <p:txBody>
          <a:bodyPr wrap="none">
            <a:spAutoFit/>
          </a:bodyPr>
          <a:lstStyle/>
          <a:p>
            <a:pPr marL="0" marR="0" indent="0" algn="ctr">
              <a:lnSpc>
                <a:spcPts val="1500"/>
              </a:lnSpc>
              <a:spcBef>
                <a:spcPts val="1200"/>
              </a:spcBef>
              <a:spcAft>
                <a:spcPts val="1200"/>
              </a:spcAft>
            </a:pPr>
            <a:r>
              <a:rPr lang="zh-CN" altLang="en-US" sz="2000" kern="100" dirty="0">
                <a:latin typeface="宋体" panose="02010600030101010101" pitchFamily="2" charset="-122"/>
                <a:cs typeface="Times New Roman" panose="02020603050405020304" pitchFamily="18" charset="0"/>
              </a:rPr>
              <a:t>扩容后的一致性</a:t>
            </a:r>
            <a:r>
              <a:rPr lang="en-US" altLang="zh-CN" sz="2000" kern="100" dirty="0">
                <a:latin typeface="Times New Roman" panose="02020603050405020304" pitchFamily="18" charset="0"/>
              </a:rPr>
              <a:t>Hash</a:t>
            </a:r>
            <a:r>
              <a:rPr lang="zh-CN" altLang="en-US" sz="2000" kern="100" dirty="0">
                <a:latin typeface="宋体" panose="02010600030101010101" pitchFamily="2" charset="-122"/>
                <a:cs typeface="Times New Roman" panose="02020603050405020304" pitchFamily="18" charset="0"/>
              </a:rPr>
              <a:t>环</a:t>
            </a:r>
            <a:endParaRPr lang="zh-CN" altLang="en-US" sz="2000" kern="100" dirty="0">
              <a:latin typeface="Times New Roman" panose="02020603050405020304" pitchFamily="18" charset="0"/>
            </a:endParaRPr>
          </a:p>
        </p:txBody>
      </p:sp>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数据存储的一致性</a:t>
            </a:r>
            <a:r>
              <a:rPr lang="en-US" altLang="zh-CN" sz="3200" b="1" dirty="0">
                <a:solidFill>
                  <a:srgbClr val="002060"/>
                </a:solidFill>
                <a:latin typeface="Calibri" panose="020F0502020204030204" pitchFamily="34" charset="0"/>
              </a:rPr>
              <a:t>Hash</a:t>
            </a:r>
            <a:r>
              <a:rPr lang="zh-CN" altLang="en-US" sz="3200" b="1" dirty="0">
                <a:solidFill>
                  <a:srgbClr val="002060"/>
                </a:solidFill>
                <a:latin typeface="Calibri" panose="020F0502020204030204" pitchFamily="34" charset="0"/>
              </a:rPr>
              <a:t>算法</a:t>
            </a:r>
          </a:p>
        </p:txBody>
      </p:sp>
    </p:spTree>
    <p:extLst>
      <p:ext uri="{BB962C8B-B14F-4D97-AF65-F5344CB8AC3E}">
        <p14:creationId xmlns:p14="http://schemas.microsoft.com/office/powerpoint/2010/main" val="2954999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32</a:t>
            </a:fld>
            <a:endParaRPr lang="zh-CN" altLang="en-US"/>
          </a:p>
        </p:txBody>
      </p:sp>
      <p:sp>
        <p:nvSpPr>
          <p:cNvPr id="3" name="文本框 2"/>
          <p:cNvSpPr txBox="1"/>
          <p:nvPr/>
        </p:nvSpPr>
        <p:spPr>
          <a:xfrm>
            <a:off x="228600" y="1018540"/>
            <a:ext cx="8610600" cy="2369880"/>
          </a:xfrm>
          <a:prstGeom prst="rect">
            <a:avLst/>
          </a:prstGeom>
          <a:noFill/>
        </p:spPr>
        <p:txBody>
          <a:bodyPr wrap="square" rtlCol="0">
            <a:spAutoFit/>
          </a:bodyPr>
          <a:lstStyle/>
          <a:p>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一致性哈希算法的优势</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1200"/>
              </a:spcBef>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）扩容时一致性</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Hash</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算法只影响</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Hash</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环上新加入</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服务器</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节点与</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逆</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时针方向它身后节点这个区间的数据项，也即是</a:t>
            </a:r>
            <a:r>
              <a:rPr lang="zh-CN"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影响是局部的而非全局性</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的；</a:t>
            </a:r>
          </a:p>
          <a:p>
            <a:pPr>
              <a:spcBef>
                <a:spcPts val="1200"/>
              </a:spcBef>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）随着节点数增加，环上服务器节点排列越来越密，上述受影响区间会变得越来越小，原有映射关系保持正确性的概率越来越大，这就意味着</a:t>
            </a:r>
            <a:r>
              <a:rPr lang="zh-CN"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服务器规模扩大反而使得一致性</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Hash</a:t>
            </a:r>
            <a:r>
              <a:rPr lang="zh-CN"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算法的结果倾向稳定</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9" name="图片 8"/>
          <p:cNvPicPr>
            <a:picLocks noChangeAspect="1"/>
          </p:cNvPicPr>
          <p:nvPr/>
        </p:nvPicPr>
        <p:blipFill>
          <a:blip r:embed="rId4" cstate="print"/>
          <a:stretch>
            <a:fillRect/>
          </a:stretch>
        </p:blipFill>
        <p:spPr>
          <a:xfrm>
            <a:off x="3276600" y="4038600"/>
            <a:ext cx="4185603" cy="2667000"/>
          </a:xfrm>
          <a:prstGeom prst="rect">
            <a:avLst/>
          </a:prstGeom>
        </p:spPr>
      </p:pic>
      <p:sp>
        <p:nvSpPr>
          <p:cNvPr id="8"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数据存储的一致性</a:t>
            </a:r>
            <a:r>
              <a:rPr lang="en-US" altLang="zh-CN" sz="3200" b="1" dirty="0">
                <a:solidFill>
                  <a:srgbClr val="002060"/>
                </a:solidFill>
                <a:latin typeface="Calibri" panose="020F0502020204030204" pitchFamily="34" charset="0"/>
              </a:rPr>
              <a:t>Hash</a:t>
            </a:r>
            <a:r>
              <a:rPr lang="zh-CN" altLang="en-US" sz="3200" b="1" dirty="0">
                <a:solidFill>
                  <a:srgbClr val="002060"/>
                </a:solidFill>
                <a:latin typeface="Calibri" panose="020F0502020204030204" pitchFamily="34" charset="0"/>
              </a:rPr>
              <a:t>算法</a:t>
            </a:r>
          </a:p>
        </p:txBody>
      </p:sp>
    </p:spTree>
    <p:extLst>
      <p:ext uri="{BB962C8B-B14F-4D97-AF65-F5344CB8AC3E}">
        <p14:creationId xmlns:p14="http://schemas.microsoft.com/office/powerpoint/2010/main" val="2954999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33</a:t>
            </a:fld>
            <a:endParaRPr lang="zh-CN" altLang="en-US"/>
          </a:p>
        </p:txBody>
      </p:sp>
      <p:sp>
        <p:nvSpPr>
          <p:cNvPr id="2056" name="TextBox 12"/>
          <p:cNvSpPr txBox="1">
            <a:spLocks noChangeArrowheads="1"/>
          </p:cNvSpPr>
          <p:nvPr/>
        </p:nvSpPr>
        <p:spPr bwMode="auto">
          <a:xfrm>
            <a:off x="228600" y="1097290"/>
            <a:ext cx="7924800" cy="523220"/>
          </a:xfrm>
          <a:prstGeom prst="rect">
            <a:avLst/>
          </a:prstGeom>
          <a:noFill/>
          <a:ln w="9525">
            <a:noFill/>
            <a:miter lim="800000"/>
          </a:ln>
        </p:spPr>
        <p:txBody>
          <a:bodyPr>
            <a:spAutoFit/>
          </a:bodyPr>
          <a:lstStyle/>
          <a:p>
            <a:r>
              <a:rPr lang="en-US" altLang="zh-CN" sz="2800" b="1" dirty="0">
                <a:solidFill>
                  <a:srgbClr val="0823A8"/>
                </a:solidFill>
                <a:latin typeface="Calibri" panose="020F0502020204030204" pitchFamily="34" charset="0"/>
              </a:rPr>
              <a:t>18.2.1 </a:t>
            </a:r>
            <a:r>
              <a:rPr lang="zh-CN" altLang="en-US" sz="2800" b="1" dirty="0">
                <a:solidFill>
                  <a:srgbClr val="0823A8"/>
                </a:solidFill>
                <a:latin typeface="Calibri" panose="020F0502020204030204" pitchFamily="34" charset="0"/>
              </a:rPr>
              <a:t>内存数据库计算架构</a:t>
            </a:r>
          </a:p>
        </p:txBody>
      </p:sp>
      <p:sp>
        <p:nvSpPr>
          <p:cNvPr id="3" name="文本框 2"/>
          <p:cNvSpPr txBox="1"/>
          <p:nvPr/>
        </p:nvSpPr>
        <p:spPr>
          <a:xfrm>
            <a:off x="250371" y="1676401"/>
            <a:ext cx="8382000" cy="961289"/>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一个完整的数据库应用系统计算架构见图，它包含应用层、高速缓存层、内存数据库层、磁盘数据库层（持久性存储）四个层次。</a:t>
            </a:r>
          </a:p>
        </p:txBody>
      </p:sp>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18.2 </a:t>
            </a:r>
            <a:r>
              <a:rPr lang="zh-CN" altLang="en-US" sz="3200" b="1" dirty="0">
                <a:solidFill>
                  <a:srgbClr val="002060"/>
                </a:solidFill>
                <a:latin typeface="Calibri" panose="020F0502020204030204" pitchFamily="34" charset="0"/>
              </a:rPr>
              <a:t>内存数据库</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2803401"/>
            <a:ext cx="6530523" cy="3900329"/>
          </a:xfrm>
          <a:prstGeom prst="rect">
            <a:avLst/>
          </a:prstGeom>
        </p:spPr>
      </p:pic>
    </p:spTree>
    <p:extLst>
      <p:ext uri="{BB962C8B-B14F-4D97-AF65-F5344CB8AC3E}">
        <p14:creationId xmlns:p14="http://schemas.microsoft.com/office/powerpoint/2010/main" val="3048325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34</a:t>
            </a:fld>
            <a:endParaRPr lang="zh-CN" altLang="en-US" dirty="0"/>
          </a:p>
        </p:txBody>
      </p:sp>
      <p:sp>
        <p:nvSpPr>
          <p:cNvPr id="3" name="文本框 2"/>
          <p:cNvSpPr txBox="1"/>
          <p:nvPr/>
        </p:nvSpPr>
        <p:spPr>
          <a:xfrm>
            <a:off x="762000" y="1219200"/>
            <a:ext cx="7924800" cy="2231380"/>
          </a:xfrm>
          <a:prstGeom prst="rect">
            <a:avLst/>
          </a:prstGeom>
          <a:noFill/>
        </p:spPr>
        <p:txBody>
          <a:bodyPr wrap="square" rtlCol="0">
            <a:spAutoFit/>
          </a:bodyPr>
          <a:lstStyle/>
          <a:p>
            <a:r>
              <a:rPr lang="en-US" altLang="zh-CN" sz="2400" b="1" dirty="0"/>
              <a:t>1</a:t>
            </a:r>
            <a:r>
              <a:rPr lang="zh-CN" altLang="en-US" sz="2400" b="1" dirty="0"/>
              <a:t>、全内存架构</a:t>
            </a:r>
            <a:endParaRPr lang="en-US" altLang="zh-CN" sz="2400" b="1" dirty="0"/>
          </a:p>
          <a:p>
            <a:pPr>
              <a:spcBef>
                <a:spcPts val="1200"/>
              </a:spcBef>
            </a:pPr>
            <a:r>
              <a:rPr lang="en-US" altLang="zh-CN" sz="2000" dirty="0"/>
              <a:t>     </a:t>
            </a:r>
            <a:r>
              <a:rPr lang="zh-CN" altLang="en-US" sz="2000" dirty="0"/>
              <a:t>为了提高数据访问速度，一种理想的模式是把全部数据存储在内存中，所有的数据计算和事务性操作均在内存中完成，如图所示。但这种结构立即会带来如下问题：</a:t>
            </a:r>
          </a:p>
          <a:p>
            <a:pPr>
              <a:spcBef>
                <a:spcPts val="600"/>
              </a:spcBef>
              <a:buFont typeface="Wingdings" pitchFamily="2" charset="2"/>
              <a:buChar char="ü"/>
            </a:pPr>
            <a:r>
              <a:rPr lang="zh-CN" altLang="en-US" sz="2000" dirty="0"/>
              <a:t>  机器主内存空间有限，难以一次性装载全部的数据库数据；</a:t>
            </a:r>
          </a:p>
          <a:p>
            <a:endParaRPr lang="zh-CN" altLang="en-US" sz="2000" dirty="0"/>
          </a:p>
        </p:txBody>
      </p:sp>
      <p:pic>
        <p:nvPicPr>
          <p:cNvPr id="4" name="图片 3"/>
          <p:cNvPicPr>
            <a:picLocks noChangeAspect="1"/>
          </p:cNvPicPr>
          <p:nvPr/>
        </p:nvPicPr>
        <p:blipFill>
          <a:blip r:embed="rId4" cstate="print"/>
          <a:stretch>
            <a:fillRect/>
          </a:stretch>
        </p:blipFill>
        <p:spPr>
          <a:xfrm>
            <a:off x="4419599" y="3200400"/>
            <a:ext cx="4048361" cy="3276600"/>
          </a:xfrm>
          <a:prstGeom prst="rect">
            <a:avLst/>
          </a:prstGeom>
        </p:spPr>
      </p:pic>
      <p:sp>
        <p:nvSpPr>
          <p:cNvPr id="7" name="文本框 6"/>
          <p:cNvSpPr txBox="1"/>
          <p:nvPr/>
        </p:nvSpPr>
        <p:spPr>
          <a:xfrm>
            <a:off x="762000" y="3048000"/>
            <a:ext cx="3657600" cy="2323713"/>
          </a:xfrm>
          <a:prstGeom prst="rect">
            <a:avLst/>
          </a:prstGeom>
          <a:noFill/>
        </p:spPr>
        <p:txBody>
          <a:bodyPr wrap="square" rtlCol="0">
            <a:spAutoFit/>
          </a:bodyPr>
          <a:lstStyle/>
          <a:p>
            <a:pPr>
              <a:buFont typeface="Wingdings" pitchFamily="2" charset="2"/>
              <a:buChar char="ü"/>
            </a:pPr>
            <a:r>
              <a:rPr lang="zh-CN" altLang="en-US" sz="2000" dirty="0"/>
              <a:t>  内存并非持久化存储介质，一旦断电或系统重启，数据就会丢失；</a:t>
            </a:r>
          </a:p>
          <a:p>
            <a:pPr>
              <a:spcBef>
                <a:spcPts val="600"/>
              </a:spcBef>
              <a:buFont typeface="Wingdings" pitchFamily="2" charset="2"/>
              <a:buChar char="ü"/>
            </a:pPr>
            <a:r>
              <a:rPr lang="zh-CN" altLang="en-US" sz="2000" dirty="0"/>
              <a:t>  系统扩展性差，如果加入新的机器，无法立即对新机器的内存空间进行寻址，需要修改程序代码。</a:t>
            </a:r>
          </a:p>
        </p:txBody>
      </p:sp>
      <p:sp>
        <p:nvSpPr>
          <p:cNvPr id="10"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内存数据库计算架构</a:t>
            </a:r>
          </a:p>
        </p:txBody>
      </p:sp>
    </p:spTree>
    <p:extLst>
      <p:ext uri="{BB962C8B-B14F-4D97-AF65-F5344CB8AC3E}">
        <p14:creationId xmlns:p14="http://schemas.microsoft.com/office/powerpoint/2010/main" val="2841698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35</a:t>
            </a:fld>
            <a:endParaRPr lang="zh-CN" altLang="en-US" dirty="0"/>
          </a:p>
        </p:txBody>
      </p:sp>
      <p:sp>
        <p:nvSpPr>
          <p:cNvPr id="3" name="文本框 2"/>
          <p:cNvSpPr txBox="1"/>
          <p:nvPr/>
        </p:nvSpPr>
        <p:spPr>
          <a:xfrm>
            <a:off x="609600" y="1219200"/>
            <a:ext cx="7772400" cy="1538883"/>
          </a:xfrm>
          <a:prstGeom prst="rect">
            <a:avLst/>
          </a:prstGeom>
          <a:noFill/>
        </p:spPr>
        <p:txBody>
          <a:bodyPr wrap="square" rtlCol="0">
            <a:spAutoFit/>
          </a:bodyPr>
          <a:lstStyle/>
          <a:p>
            <a:r>
              <a:rPr lang="en-US" altLang="zh-CN" sz="2400" b="1" dirty="0"/>
              <a:t>2</a:t>
            </a:r>
            <a:r>
              <a:rPr lang="zh-CN" altLang="en-US" sz="2400" b="1" dirty="0"/>
              <a:t>、读写分离架构</a:t>
            </a:r>
          </a:p>
          <a:p>
            <a:pPr>
              <a:spcBef>
                <a:spcPts val="1200"/>
              </a:spcBef>
            </a:pPr>
            <a:r>
              <a:rPr lang="zh-CN" altLang="en-US" sz="2000" dirty="0"/>
              <a:t>     为了克服全内存数据库无法提供及时的持久性存储的缺点，我们在系统中增加了磁盘存储，但为了提高数据访问速度，又在内存中另外实现了一套存储结构或内存数据库，如图所示。</a:t>
            </a:r>
          </a:p>
        </p:txBody>
      </p:sp>
      <p:pic>
        <p:nvPicPr>
          <p:cNvPr id="2" name="图片 1"/>
          <p:cNvPicPr>
            <a:picLocks noChangeAspect="1"/>
          </p:cNvPicPr>
          <p:nvPr/>
        </p:nvPicPr>
        <p:blipFill>
          <a:blip r:embed="rId4" cstate="print"/>
          <a:stretch>
            <a:fillRect/>
          </a:stretch>
        </p:blipFill>
        <p:spPr>
          <a:xfrm>
            <a:off x="4648200" y="2819400"/>
            <a:ext cx="3886200" cy="3752486"/>
          </a:xfrm>
          <a:prstGeom prst="rect">
            <a:avLst/>
          </a:prstGeom>
        </p:spPr>
      </p:pic>
      <p:sp>
        <p:nvSpPr>
          <p:cNvPr id="9" name="文本框 8"/>
          <p:cNvSpPr txBox="1"/>
          <p:nvPr/>
        </p:nvSpPr>
        <p:spPr>
          <a:xfrm>
            <a:off x="381000" y="3064970"/>
            <a:ext cx="4038600" cy="2862322"/>
          </a:xfrm>
          <a:prstGeom prst="rect">
            <a:avLst/>
          </a:prstGeom>
          <a:noFill/>
        </p:spPr>
        <p:txBody>
          <a:bodyPr wrap="square" rtlCol="0">
            <a:spAutoFit/>
          </a:bodyPr>
          <a:lstStyle/>
          <a:p>
            <a:r>
              <a:rPr lang="zh-CN" altLang="en-US" sz="2000" dirty="0"/>
              <a:t>     读数据由内存数据库承担，内存中找不到才去访问磁盘数据库；写数据则是写入磁盘数据库，不影响内存数据库访问速度；内存数据库定期与磁盘数据库同步，从磁盘数据库导入新写入数据、或是把内存计算结果持久化到磁盘上），达到既能保证高速访问速度、又能持久化存储数据的目的。</a:t>
            </a:r>
          </a:p>
        </p:txBody>
      </p:sp>
      <p:sp>
        <p:nvSpPr>
          <p:cNvPr id="10"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内存数据库计算架构</a:t>
            </a:r>
          </a:p>
        </p:txBody>
      </p:sp>
    </p:spTree>
    <p:extLst>
      <p:ext uri="{BB962C8B-B14F-4D97-AF65-F5344CB8AC3E}">
        <p14:creationId xmlns:p14="http://schemas.microsoft.com/office/powerpoint/2010/main" val="3640071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36</a:t>
            </a:fld>
            <a:endParaRPr lang="zh-CN" altLang="en-US" dirty="0"/>
          </a:p>
        </p:txBody>
      </p:sp>
      <p:sp>
        <p:nvSpPr>
          <p:cNvPr id="3" name="文本框 2"/>
          <p:cNvSpPr txBox="1"/>
          <p:nvPr/>
        </p:nvSpPr>
        <p:spPr>
          <a:xfrm>
            <a:off x="533400" y="1143000"/>
            <a:ext cx="8077200" cy="2462213"/>
          </a:xfrm>
          <a:prstGeom prst="rect">
            <a:avLst/>
          </a:prstGeom>
          <a:noFill/>
        </p:spPr>
        <p:txBody>
          <a:bodyPr wrap="square" rtlCol="0">
            <a:spAutoFit/>
          </a:bodyPr>
          <a:lstStyle/>
          <a:p>
            <a:r>
              <a:rPr lang="en-US" altLang="zh-CN" sz="2400" b="1" dirty="0"/>
              <a:t>3</a:t>
            </a:r>
            <a:r>
              <a:rPr lang="zh-CN" altLang="en-US" sz="2400" b="1" dirty="0"/>
              <a:t>、混合分区架构（</a:t>
            </a:r>
            <a:r>
              <a:rPr lang="en-US" altLang="zh-CN" sz="2400" b="1" dirty="0"/>
              <a:t>Hybrid Shard</a:t>
            </a:r>
            <a:r>
              <a:rPr lang="zh-CN" altLang="en-US" sz="2400" b="1" dirty="0"/>
              <a:t>）</a:t>
            </a:r>
          </a:p>
          <a:p>
            <a:pPr>
              <a:spcBef>
                <a:spcPts val="1200"/>
              </a:spcBef>
            </a:pPr>
            <a:r>
              <a:rPr lang="zh-CN" altLang="en-US" sz="2000" dirty="0"/>
              <a:t>     即使采用可扩容的集群架构仍需解决内存数据持久化问题，因此在集群分区方中采用混合模式（</a:t>
            </a:r>
            <a:r>
              <a:rPr lang="en-US" altLang="zh-CN" sz="2000" dirty="0"/>
              <a:t>Hybrid Shard</a:t>
            </a:r>
            <a:r>
              <a:rPr lang="zh-CN" altLang="en-US" sz="2000" dirty="0"/>
              <a:t>），即每个分区由一个内存数据库节点和一个</a:t>
            </a:r>
            <a:r>
              <a:rPr lang="en-US" altLang="zh-CN" sz="2000" dirty="0"/>
              <a:t>MySQL</a:t>
            </a:r>
            <a:r>
              <a:rPr lang="zh-CN" altLang="en-US" sz="2000" dirty="0"/>
              <a:t>节点共同组成。原来一个</a:t>
            </a:r>
            <a:r>
              <a:rPr lang="en-US" altLang="zh-CN" sz="2000" dirty="0"/>
              <a:t>MySQL</a:t>
            </a:r>
            <a:r>
              <a:rPr lang="zh-CN" altLang="en-US" sz="2000" dirty="0"/>
              <a:t>节点承担的一个水平分区现在变成     </a:t>
            </a:r>
            <a:r>
              <a:rPr lang="en-US" altLang="zh-CN" sz="2000" dirty="0"/>
              <a:t>H-Shard = MMDB + MySQL. </a:t>
            </a:r>
          </a:p>
          <a:p>
            <a:r>
              <a:rPr lang="en-US" altLang="zh-CN" sz="2000" dirty="0"/>
              <a:t>        </a:t>
            </a:r>
            <a:r>
              <a:rPr lang="zh-CN" altLang="en-US" sz="2000" dirty="0"/>
              <a:t>这种混合分区数据库架构将形成水平方向的多分区、垂直方向的二级数据库（</a:t>
            </a:r>
            <a:r>
              <a:rPr lang="en-US" altLang="zh-CN" sz="2000" dirty="0"/>
              <a:t>2-Level DB</a:t>
            </a:r>
            <a:r>
              <a:rPr lang="zh-CN" altLang="en-US" sz="2000" dirty="0"/>
              <a:t>），如图所示。</a:t>
            </a:r>
          </a:p>
        </p:txBody>
      </p:sp>
      <p:pic>
        <p:nvPicPr>
          <p:cNvPr id="4" name="图片 3"/>
          <p:cNvPicPr>
            <a:picLocks noChangeAspect="1"/>
          </p:cNvPicPr>
          <p:nvPr/>
        </p:nvPicPr>
        <p:blipFill>
          <a:blip r:embed="rId4" cstate="print"/>
          <a:stretch>
            <a:fillRect/>
          </a:stretch>
        </p:blipFill>
        <p:spPr>
          <a:xfrm>
            <a:off x="1905000" y="3581400"/>
            <a:ext cx="5562600" cy="3053976"/>
          </a:xfrm>
          <a:prstGeom prst="rect">
            <a:avLst/>
          </a:prstGeom>
        </p:spPr>
      </p:pic>
      <p:sp>
        <p:nvSpPr>
          <p:cNvPr id="8"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内存数据库计算架构</a:t>
            </a:r>
          </a:p>
        </p:txBody>
      </p:sp>
    </p:spTree>
    <p:extLst>
      <p:ext uri="{BB962C8B-B14F-4D97-AF65-F5344CB8AC3E}">
        <p14:creationId xmlns:p14="http://schemas.microsoft.com/office/powerpoint/2010/main" val="3407961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37</a:t>
            </a:fld>
            <a:endParaRPr lang="zh-CN" altLang="en-US" dirty="0"/>
          </a:p>
        </p:txBody>
      </p:sp>
      <p:sp>
        <p:nvSpPr>
          <p:cNvPr id="3" name="文本框 2"/>
          <p:cNvSpPr txBox="1"/>
          <p:nvPr/>
        </p:nvSpPr>
        <p:spPr>
          <a:xfrm>
            <a:off x="228600" y="1084081"/>
            <a:ext cx="8610599" cy="147732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德国</a:t>
            </a:r>
            <a:r>
              <a:rPr lang="en-US" altLang="zh-CN" sz="2000" dirty="0">
                <a:latin typeface="微软雅黑" panose="020B0503020204020204" pitchFamily="34" charset="-122"/>
                <a:ea typeface="微软雅黑" panose="020B0503020204020204" pitchFamily="34" charset="-122"/>
              </a:rPr>
              <a:t>SAP</a:t>
            </a:r>
            <a:r>
              <a:rPr lang="zh-CN" altLang="en-US" sz="2000" dirty="0">
                <a:latin typeface="微软雅黑" panose="020B0503020204020204" pitchFamily="34" charset="-122"/>
                <a:ea typeface="微软雅黑" panose="020B0503020204020204" pitchFamily="34" charset="-122"/>
              </a:rPr>
              <a:t>公司的</a:t>
            </a:r>
            <a:r>
              <a:rPr lang="en-US" altLang="zh-CN" sz="2000" dirty="0">
                <a:latin typeface="微软雅黑" panose="020B0503020204020204" pitchFamily="34" charset="-122"/>
                <a:ea typeface="微软雅黑" panose="020B0503020204020204" pitchFamily="34" charset="-122"/>
              </a:rPr>
              <a:t>HANA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High-performance Analytic Appliance</a:t>
            </a:r>
            <a:r>
              <a:rPr lang="zh-CN" altLang="en-US" sz="2000" dirty="0">
                <a:latin typeface="微软雅黑" panose="020B0503020204020204" pitchFamily="34" charset="-122"/>
                <a:ea typeface="微软雅黑" panose="020B0503020204020204" pitchFamily="34" charset="-122"/>
              </a:rPr>
              <a:t>）是一个软硬件结合支持内存计算模式的高性能计算分析平台。</a:t>
            </a:r>
            <a:r>
              <a:rPr lang="en-US" altLang="zh-CN" sz="2000" dirty="0">
                <a:latin typeface="微软雅黑" panose="020B0503020204020204" pitchFamily="34" charset="-122"/>
                <a:ea typeface="微软雅黑" panose="020B0503020204020204" pitchFamily="34" charset="-122"/>
              </a:rPr>
              <a:t>HANA</a:t>
            </a:r>
            <a:r>
              <a:rPr lang="zh-CN" altLang="en-US" sz="2000" dirty="0">
                <a:latin typeface="微软雅黑" panose="020B0503020204020204" pitchFamily="34" charset="-122"/>
                <a:ea typeface="微软雅黑" panose="020B0503020204020204" pitchFamily="34" charset="-122"/>
              </a:rPr>
              <a:t>的分层计算模式如图所示。</a:t>
            </a:r>
          </a:p>
        </p:txBody>
      </p:sp>
      <p:pic>
        <p:nvPicPr>
          <p:cNvPr id="2" name="图片 1"/>
          <p:cNvPicPr>
            <a:picLocks noChangeAspect="1"/>
          </p:cNvPicPr>
          <p:nvPr/>
        </p:nvPicPr>
        <p:blipFill>
          <a:blip r:embed="rId4" cstate="print"/>
          <a:stretch>
            <a:fillRect/>
          </a:stretch>
        </p:blipFill>
        <p:spPr>
          <a:xfrm>
            <a:off x="152400" y="2782189"/>
            <a:ext cx="5410200" cy="3574161"/>
          </a:xfrm>
          <a:prstGeom prst="rect">
            <a:avLst/>
          </a:prstGeom>
        </p:spPr>
      </p:pic>
      <p:sp>
        <p:nvSpPr>
          <p:cNvPr id="10"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18.2.2 SAP HANA</a:t>
            </a:r>
            <a:endParaRPr lang="zh-CN" altLang="en-US" sz="3200" b="1" dirty="0">
              <a:solidFill>
                <a:srgbClr val="002060"/>
              </a:solidFill>
              <a:latin typeface="Calibri" panose="020F0502020204030204" pitchFamily="34" charset="0"/>
            </a:endParaRPr>
          </a:p>
        </p:txBody>
      </p:sp>
      <p:sp>
        <p:nvSpPr>
          <p:cNvPr id="4" name="文本框 3"/>
          <p:cNvSpPr txBox="1"/>
          <p:nvPr/>
        </p:nvSpPr>
        <p:spPr>
          <a:xfrm>
            <a:off x="5791200" y="2895600"/>
            <a:ext cx="3200400" cy="3693319"/>
          </a:xfrm>
          <a:prstGeom prst="rect">
            <a:avLst/>
          </a:prstGeom>
          <a:noFill/>
        </p:spPr>
        <p:txBody>
          <a:bodyPr wrap="square" rtlCol="0">
            <a:spAutoFit/>
          </a:bodyPr>
          <a:lstStyle/>
          <a:p>
            <a:r>
              <a:rPr lang="zh-CN" altLang="en-US" dirty="0"/>
              <a:t>最高层采用了多</a:t>
            </a:r>
            <a:r>
              <a:rPr lang="en-US" altLang="zh-CN" dirty="0"/>
              <a:t>CPU</a:t>
            </a:r>
            <a:r>
              <a:rPr lang="zh-CN" altLang="en-US" dirty="0"/>
              <a:t>多节点高性能集群来支持并行计算模型</a:t>
            </a:r>
            <a:endParaRPr lang="en-US" altLang="zh-CN" dirty="0"/>
          </a:p>
          <a:p>
            <a:endParaRPr lang="en-US" dirty="0"/>
          </a:p>
          <a:p>
            <a:endParaRPr lang="en-US" dirty="0"/>
          </a:p>
          <a:p>
            <a:endParaRPr lang="en-US" dirty="0"/>
          </a:p>
          <a:p>
            <a:r>
              <a:rPr lang="zh-CN" altLang="en-US" dirty="0"/>
              <a:t>中间层使用了内存中的列存储数据库来整合</a:t>
            </a:r>
            <a:r>
              <a:rPr lang="en-US" dirty="0"/>
              <a:t>OLTP</a:t>
            </a:r>
            <a:r>
              <a:rPr lang="zh-CN" altLang="en-US" dirty="0"/>
              <a:t>和</a:t>
            </a:r>
            <a:r>
              <a:rPr lang="en-US" dirty="0"/>
              <a:t>OLAP</a:t>
            </a:r>
          </a:p>
          <a:p>
            <a:endParaRPr lang="en-US" dirty="0"/>
          </a:p>
          <a:p>
            <a:endParaRPr lang="en-US" dirty="0"/>
          </a:p>
          <a:p>
            <a:endParaRPr lang="en-US" dirty="0"/>
          </a:p>
          <a:p>
            <a:r>
              <a:rPr lang="zh-CN" altLang="en-US" dirty="0"/>
              <a:t>最低层使用传统的磁盘数据库来提供永久化数据存储与管理功能</a:t>
            </a:r>
            <a:endParaRPr lang="en-US" dirty="0"/>
          </a:p>
        </p:txBody>
      </p:sp>
    </p:spTree>
    <p:extLst>
      <p:ext uri="{BB962C8B-B14F-4D97-AF65-F5344CB8AC3E}">
        <p14:creationId xmlns:p14="http://schemas.microsoft.com/office/powerpoint/2010/main" val="173272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38</a:t>
            </a:fld>
            <a:endParaRPr lang="zh-CN" altLang="en-US" dirty="0"/>
          </a:p>
        </p:txBody>
      </p:sp>
      <p:sp>
        <p:nvSpPr>
          <p:cNvPr id="3" name="文本框 2"/>
          <p:cNvSpPr txBox="1"/>
          <p:nvPr/>
        </p:nvSpPr>
        <p:spPr>
          <a:xfrm>
            <a:off x="228600" y="1093299"/>
            <a:ext cx="7772400" cy="1015663"/>
          </a:xfrm>
          <a:prstGeom prst="rect">
            <a:avLst/>
          </a:prstGeom>
          <a:noFill/>
        </p:spPr>
        <p:txBody>
          <a:bodyPr wrap="square" rtlCol="0">
            <a:spAutoFit/>
          </a:bodyPr>
          <a:lstStyle/>
          <a:p>
            <a:r>
              <a:rPr lang="zh-CN" altLang="en-US" sz="2000" dirty="0"/>
              <a:t>      对应于上述分层计算模式，</a:t>
            </a:r>
            <a:r>
              <a:rPr lang="en-US" altLang="zh-CN" sz="2000" dirty="0"/>
              <a:t>HANA</a:t>
            </a:r>
            <a:r>
              <a:rPr lang="zh-CN" altLang="en-US" sz="2000" dirty="0"/>
              <a:t>设计了图所示的计算架构。可以看出，图中</a:t>
            </a:r>
            <a:r>
              <a:rPr lang="en-US" altLang="zh-CN" sz="2000" dirty="0"/>
              <a:t>SAP HANA Database</a:t>
            </a:r>
            <a:r>
              <a:rPr lang="zh-CN" altLang="en-US" sz="2000" dirty="0"/>
              <a:t>子系统主要提供数据存储、预处理、计算分析、支持</a:t>
            </a:r>
          </a:p>
        </p:txBody>
      </p:sp>
      <p:sp>
        <p:nvSpPr>
          <p:cNvPr id="5" name="矩形 4"/>
          <p:cNvSpPr/>
          <p:nvPr/>
        </p:nvSpPr>
        <p:spPr>
          <a:xfrm>
            <a:off x="4724400" y="6248400"/>
            <a:ext cx="2505814" cy="369332"/>
          </a:xfrm>
          <a:prstGeom prst="rect">
            <a:avLst/>
          </a:prstGeom>
        </p:spPr>
        <p:txBody>
          <a:bodyPr wrap="none">
            <a:spAutoFit/>
          </a:bodyPr>
          <a:lstStyle/>
          <a:p>
            <a:r>
              <a:rPr lang="en-US" altLang="zh-CN" dirty="0"/>
              <a:t> HANA</a:t>
            </a:r>
            <a:r>
              <a:rPr lang="zh-CN" altLang="en-US" dirty="0"/>
              <a:t>的分层计算模式</a:t>
            </a:r>
          </a:p>
        </p:txBody>
      </p:sp>
      <p:pic>
        <p:nvPicPr>
          <p:cNvPr id="4" name="图片 3"/>
          <p:cNvPicPr>
            <a:picLocks noChangeAspect="1"/>
          </p:cNvPicPr>
          <p:nvPr/>
        </p:nvPicPr>
        <p:blipFill>
          <a:blip r:embed="rId4" cstate="print"/>
          <a:stretch>
            <a:fillRect/>
          </a:stretch>
        </p:blipFill>
        <p:spPr>
          <a:xfrm>
            <a:off x="2895600" y="1905000"/>
            <a:ext cx="6072111" cy="4114800"/>
          </a:xfrm>
          <a:prstGeom prst="rect">
            <a:avLst/>
          </a:prstGeom>
        </p:spPr>
      </p:pic>
      <p:sp>
        <p:nvSpPr>
          <p:cNvPr id="7" name="文本框 6"/>
          <p:cNvSpPr txBox="1"/>
          <p:nvPr/>
        </p:nvSpPr>
        <p:spPr>
          <a:xfrm>
            <a:off x="253041" y="2052874"/>
            <a:ext cx="2310441" cy="2554545"/>
          </a:xfrm>
          <a:prstGeom prst="rect">
            <a:avLst/>
          </a:prstGeom>
          <a:noFill/>
        </p:spPr>
        <p:txBody>
          <a:bodyPr wrap="square" rtlCol="0">
            <a:spAutoFit/>
          </a:bodyPr>
          <a:lstStyle/>
          <a:p>
            <a:r>
              <a:rPr lang="zh-CN" altLang="en-US" sz="2000" dirty="0"/>
              <a:t>行存储和列存储两种结果、事务处理、数据访问、持久化存储等功能和服务。除了数据持久化存储这一功能，其他功能和操作都在内存中完成。</a:t>
            </a:r>
          </a:p>
        </p:txBody>
      </p:sp>
      <p:sp>
        <p:nvSpPr>
          <p:cNvPr id="11"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HANA</a:t>
            </a:r>
            <a:r>
              <a:rPr lang="zh-CN" altLang="en-US" sz="3200" b="1" dirty="0">
                <a:solidFill>
                  <a:srgbClr val="002060"/>
                </a:solidFill>
                <a:latin typeface="Calibri" panose="020F0502020204030204" pitchFamily="34" charset="0"/>
              </a:rPr>
              <a:t>内存数据库</a:t>
            </a:r>
          </a:p>
        </p:txBody>
      </p:sp>
    </p:spTree>
    <p:extLst>
      <p:ext uri="{BB962C8B-B14F-4D97-AF65-F5344CB8AC3E}">
        <p14:creationId xmlns:p14="http://schemas.microsoft.com/office/powerpoint/2010/main" val="2321112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39</a:t>
            </a:fld>
            <a:endParaRPr lang="zh-CN" altLang="en-US" dirty="0"/>
          </a:p>
        </p:txBody>
      </p:sp>
      <p:sp>
        <p:nvSpPr>
          <p:cNvPr id="3" name="文本框 2"/>
          <p:cNvSpPr txBox="1"/>
          <p:nvPr/>
        </p:nvSpPr>
        <p:spPr>
          <a:xfrm>
            <a:off x="228600" y="1179879"/>
            <a:ext cx="8610599" cy="373127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美国斯坦福大学教授、美国工程院院士 </a:t>
            </a:r>
            <a:r>
              <a:rPr lang="en-US" altLang="zh-CN" sz="2000" dirty="0">
                <a:latin typeface="微软雅黑" panose="020B0503020204020204" pitchFamily="34" charset="-122"/>
                <a:ea typeface="微软雅黑" panose="020B0503020204020204" pitchFamily="34" charset="-122"/>
              </a:rPr>
              <a:t>Dr. John </a:t>
            </a:r>
            <a:r>
              <a:rPr lang="en-US" altLang="zh-CN" sz="2000" dirty="0" err="1">
                <a:latin typeface="微软雅黑" panose="020B0503020204020204" pitchFamily="34" charset="-122"/>
                <a:ea typeface="微软雅黑" panose="020B0503020204020204" pitchFamily="34" charset="-122"/>
              </a:rPr>
              <a:t>Ousterhmit</a:t>
            </a:r>
            <a:r>
              <a:rPr lang="zh-CN" altLang="en-US" sz="2000" dirty="0">
                <a:latin typeface="微软雅黑" panose="020B0503020204020204" pitchFamily="34" charset="-122"/>
                <a:ea typeface="微软雅黑" panose="020B0503020204020204" pitchFamily="34" charset="-122"/>
              </a:rPr>
              <a:t>提出的</a:t>
            </a:r>
            <a:r>
              <a:rPr lang="en-US" altLang="zh-CN" sz="2000" dirty="0" err="1">
                <a:latin typeface="微软雅黑" panose="020B0503020204020204" pitchFamily="34" charset="-122"/>
                <a:ea typeface="微软雅黑" panose="020B0503020204020204" pitchFamily="34" charset="-122"/>
              </a:rPr>
              <a:t>RAMCloud</a:t>
            </a:r>
            <a:r>
              <a:rPr lang="zh-CN" altLang="en-US" sz="2000" dirty="0">
                <a:latin typeface="微软雅黑" panose="020B0503020204020204" pitchFamily="34" charset="-122"/>
                <a:ea typeface="微软雅黑" panose="020B0503020204020204" pitchFamily="34" charset="-122"/>
              </a:rPr>
              <a:t>内存云系统是一个大规模分布式内存计算系统，是一个技术理念超前的方案。</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在该设计方案中，</a:t>
            </a:r>
            <a:r>
              <a:rPr lang="en-US" altLang="zh-CN" sz="2000" dirty="0" err="1">
                <a:latin typeface="微软雅黑" panose="020B0503020204020204" pitchFamily="34" charset="-122"/>
                <a:ea typeface="微软雅黑" panose="020B0503020204020204" pitchFamily="34" charset="-122"/>
              </a:rPr>
              <a:t>RAMCloud</a:t>
            </a:r>
            <a:r>
              <a:rPr lang="zh-CN" altLang="en-US" sz="2000" dirty="0">
                <a:latin typeface="微软雅黑" panose="020B0503020204020204" pitchFamily="34" charset="-122"/>
                <a:ea typeface="微软雅黑" panose="020B0503020204020204" pitchFamily="34" charset="-122"/>
              </a:rPr>
              <a:t>系统由上千个存储服务器节点组成，这些服务器由数据中心的高速网络连接构成一个内存云集群。</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RAMCloud</a:t>
            </a:r>
            <a:r>
              <a:rPr lang="zh-CN" altLang="en-US" sz="2000" dirty="0">
                <a:latin typeface="微软雅黑" panose="020B0503020204020204" pitchFamily="34" charset="-122"/>
                <a:ea typeface="微软雅黑" panose="020B0503020204020204" pitchFamily="34" charset="-122"/>
              </a:rPr>
              <a:t>将上千台机器的</a:t>
            </a:r>
            <a:r>
              <a:rPr lang="en-US" altLang="zh-CN" sz="2000" dirty="0">
                <a:latin typeface="微软雅黑" panose="020B0503020204020204" pitchFamily="34" charset="-122"/>
                <a:ea typeface="微软雅黑" panose="020B0503020204020204" pitchFamily="34" charset="-122"/>
              </a:rPr>
              <a:t>DRAM</a:t>
            </a:r>
            <a:r>
              <a:rPr lang="zh-CN" altLang="en-US" sz="2000" dirty="0">
                <a:latin typeface="微软雅黑" panose="020B0503020204020204" pitchFamily="34" charset="-122"/>
                <a:ea typeface="微软雅黑" panose="020B0503020204020204" pitchFamily="34" charset="-122"/>
              </a:rPr>
              <a:t>（内存硬件）构成一个统一寻址的巨大内存空间，将所有的计算数据和程序一次装载入内存，在内存完成全部计算。</a:t>
            </a:r>
          </a:p>
        </p:txBody>
      </p:sp>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18.3 </a:t>
            </a:r>
            <a:r>
              <a:rPr lang="zh-CN" altLang="en-US" sz="3200" b="1" dirty="0">
                <a:solidFill>
                  <a:srgbClr val="002060"/>
                </a:solidFill>
                <a:latin typeface="Calibri" panose="020F0502020204030204" pitchFamily="34" charset="0"/>
              </a:rPr>
              <a:t>内存云</a:t>
            </a:r>
            <a:r>
              <a:rPr lang="en-US" altLang="zh-CN" sz="3200" b="1" dirty="0" err="1">
                <a:solidFill>
                  <a:srgbClr val="002060"/>
                </a:solidFill>
                <a:latin typeface="Calibri" panose="020F0502020204030204" pitchFamily="34" charset="0"/>
              </a:rPr>
              <a:t>MemCloud</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1783906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a:t>
            </a:fld>
            <a:endParaRPr lang="zh-CN" altLang="en-US"/>
          </a:p>
        </p:txBody>
      </p:sp>
      <p:sp>
        <p:nvSpPr>
          <p:cNvPr id="3" name="文本框 2"/>
          <p:cNvSpPr txBox="1"/>
          <p:nvPr/>
        </p:nvSpPr>
        <p:spPr>
          <a:xfrm>
            <a:off x="457200" y="1037703"/>
            <a:ext cx="7696200" cy="2144177"/>
          </a:xfrm>
          <a:prstGeom prst="rect">
            <a:avLst/>
          </a:prstGeom>
          <a:noFill/>
        </p:spPr>
        <p:txBody>
          <a:bodyPr wrap="square" rtlCol="0">
            <a:spAutoFit/>
          </a:bodyPr>
          <a:lstStyle/>
          <a:p>
            <a:pPr>
              <a:lnSpc>
                <a:spcPts val="4000"/>
              </a:lnSpc>
            </a:pPr>
            <a:r>
              <a:rPr lang="zh-CN" altLang="en-US" sz="2000" dirty="0">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内存计算</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In-memory Computing</a:t>
            </a:r>
            <a:r>
              <a:rPr lang="zh-CN" altLang="en-US" sz="2000" dirty="0">
                <a:latin typeface="微软雅黑" panose="020B0503020204020204" pitchFamily="34" charset="-122"/>
                <a:ea typeface="微软雅黑" panose="020B0503020204020204" pitchFamily="34" charset="-122"/>
              </a:rPr>
              <a:t>）指采用了各种内存技术在计算过程中让</a:t>
            </a:r>
            <a:r>
              <a:rPr lang="en-US" altLang="zh-CN" sz="2000" dirty="0">
                <a:latin typeface="微软雅黑" panose="020B0503020204020204" pitchFamily="34" charset="-122"/>
                <a:ea typeface="微软雅黑" panose="020B0503020204020204" pitchFamily="34" charset="-122"/>
              </a:rPr>
              <a:t>CPU</a:t>
            </a:r>
            <a:r>
              <a:rPr lang="zh-CN" altLang="en-US" sz="2000" dirty="0">
                <a:solidFill>
                  <a:srgbClr val="FF0000"/>
                </a:solidFill>
                <a:latin typeface="微软雅黑" panose="020B0503020204020204" pitchFamily="34" charset="-122"/>
                <a:ea typeface="微软雅黑" panose="020B0503020204020204" pitchFamily="34" charset="-122"/>
              </a:rPr>
              <a:t>从主内存（</a:t>
            </a:r>
            <a:r>
              <a:rPr lang="en-US" altLang="zh-CN" sz="2000" dirty="0">
                <a:solidFill>
                  <a:srgbClr val="FF0000"/>
                </a:solidFill>
                <a:latin typeface="微软雅黑" panose="020B0503020204020204" pitchFamily="34" charset="-122"/>
                <a:ea typeface="微软雅黑" panose="020B0503020204020204" pitchFamily="34" charset="-122"/>
              </a:rPr>
              <a:t>main memory</a:t>
            </a:r>
            <a:r>
              <a:rPr lang="zh-CN" altLang="en-US" sz="2000" dirty="0">
                <a:solidFill>
                  <a:srgbClr val="FF0000"/>
                </a:solidFill>
                <a:latin typeface="微软雅黑" panose="020B0503020204020204" pitchFamily="34" charset="-122"/>
                <a:ea typeface="微软雅黑" panose="020B0503020204020204" pitchFamily="34" charset="-122"/>
              </a:rPr>
              <a:t>）而不是从磁盘（</a:t>
            </a:r>
            <a:r>
              <a:rPr lang="en-US" altLang="zh-CN" sz="2000" dirty="0">
                <a:solidFill>
                  <a:srgbClr val="FF0000"/>
                </a:solidFill>
                <a:latin typeface="微软雅黑" panose="020B0503020204020204" pitchFamily="34" charset="-122"/>
                <a:ea typeface="微软雅黑" panose="020B0503020204020204" pitchFamily="34" charset="-122"/>
              </a:rPr>
              <a:t>disk</a:t>
            </a:r>
            <a:r>
              <a:rPr lang="zh-CN" altLang="en-US" sz="2000" dirty="0">
                <a:solidFill>
                  <a:srgbClr val="FF0000"/>
                </a:solidFill>
                <a:latin typeface="微软雅黑" panose="020B0503020204020204" pitchFamily="34" charset="-122"/>
                <a:ea typeface="微软雅黑" panose="020B0503020204020204" pitchFamily="34" charset="-122"/>
              </a:rPr>
              <a:t>）读写数据的计算模型</a:t>
            </a:r>
            <a:r>
              <a:rPr lang="zh-CN" altLang="en-US" sz="2000" dirty="0">
                <a:latin typeface="微软雅黑" panose="020B0503020204020204" pitchFamily="34" charset="-122"/>
                <a:ea typeface="微软雅黑" panose="020B0503020204020204" pitchFamily="34" charset="-122"/>
              </a:rPr>
              <a:t>。这里的内存技术包括列存储格式、数据分区与压缩、增量写入、无汇总表等方法。</a:t>
            </a:r>
          </a:p>
        </p:txBody>
      </p:sp>
      <p:pic>
        <p:nvPicPr>
          <p:cNvPr id="4" name="图片 3"/>
          <p:cNvPicPr>
            <a:picLocks noChangeAspect="1"/>
          </p:cNvPicPr>
          <p:nvPr/>
        </p:nvPicPr>
        <p:blipFill>
          <a:blip r:embed="rId4" cstate="print"/>
          <a:stretch>
            <a:fillRect/>
          </a:stretch>
        </p:blipFill>
        <p:spPr>
          <a:xfrm>
            <a:off x="838200" y="3181880"/>
            <a:ext cx="6532248" cy="3507212"/>
          </a:xfrm>
          <a:prstGeom prst="rect">
            <a:avLst/>
          </a:prstGeom>
        </p:spPr>
      </p:pic>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内存计算概念</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40</a:t>
            </a:fld>
            <a:endParaRPr lang="zh-CN" altLang="en-US" dirty="0"/>
          </a:p>
        </p:txBody>
      </p:sp>
      <p:sp>
        <p:nvSpPr>
          <p:cNvPr id="3" name="文本框 2"/>
          <p:cNvSpPr txBox="1"/>
          <p:nvPr/>
        </p:nvSpPr>
        <p:spPr>
          <a:xfrm>
            <a:off x="533401" y="1179879"/>
            <a:ext cx="7620000" cy="1769715"/>
          </a:xfrm>
          <a:prstGeom prst="rect">
            <a:avLst/>
          </a:prstGeom>
          <a:noFill/>
        </p:spPr>
        <p:txBody>
          <a:bodyPr wrap="square" rtlCol="0">
            <a:spAutoFit/>
          </a:bodyPr>
          <a:lstStyle/>
          <a:p>
            <a:r>
              <a:rPr lang="en-US" altLang="zh-CN" sz="2400" b="1" dirty="0"/>
              <a:t>1</a:t>
            </a:r>
            <a:r>
              <a:rPr lang="zh-CN" altLang="en-US" sz="2400" b="1" dirty="0"/>
              <a:t>、系统架构</a:t>
            </a:r>
            <a:endParaRPr lang="zh-CN" altLang="en-US" sz="2400" dirty="0"/>
          </a:p>
          <a:p>
            <a:pPr>
              <a:spcBef>
                <a:spcPts val="600"/>
              </a:spcBef>
            </a:pPr>
            <a:r>
              <a:rPr lang="zh-CN" altLang="en-US" dirty="0"/>
              <a:t>        </a:t>
            </a:r>
            <a:r>
              <a:rPr lang="zh-CN" altLang="en-US" sz="2000" dirty="0"/>
              <a:t>每个</a:t>
            </a:r>
            <a:r>
              <a:rPr lang="en-US" altLang="zh-CN" sz="2000" dirty="0" err="1"/>
              <a:t>RAMCloud</a:t>
            </a:r>
            <a:r>
              <a:rPr lang="en-US" altLang="zh-CN" sz="2000" dirty="0"/>
              <a:t> </a:t>
            </a:r>
            <a:r>
              <a:rPr lang="zh-CN" altLang="en-US" sz="2000" dirty="0"/>
              <a:t>节点的计算架构如图所示，它包含</a:t>
            </a:r>
            <a:r>
              <a:rPr lang="en-US" altLang="zh-CN" sz="2000" dirty="0"/>
              <a:t>Master</a:t>
            </a:r>
            <a:r>
              <a:rPr lang="zh-CN" altLang="en-US" sz="2000" dirty="0"/>
              <a:t>和</a:t>
            </a:r>
            <a:r>
              <a:rPr lang="en-US" altLang="zh-CN" sz="2000" dirty="0"/>
              <a:t>Backup</a:t>
            </a:r>
            <a:r>
              <a:rPr lang="zh-CN" altLang="en-US" sz="2000" dirty="0"/>
              <a:t>两个模块：</a:t>
            </a:r>
            <a:r>
              <a:rPr lang="en-US" altLang="zh-CN" sz="2000" dirty="0">
                <a:solidFill>
                  <a:srgbClr val="FF0000"/>
                </a:solidFill>
              </a:rPr>
              <a:t>Master</a:t>
            </a:r>
            <a:r>
              <a:rPr lang="zh-CN" altLang="en-US" sz="2000" dirty="0">
                <a:solidFill>
                  <a:srgbClr val="FF0000"/>
                </a:solidFill>
              </a:rPr>
              <a:t>模块管理节点主内存</a:t>
            </a:r>
            <a:r>
              <a:rPr lang="zh-CN" altLang="en-US" sz="2000" dirty="0"/>
              <a:t>并负责处理客户端程序的读写数据要求；</a:t>
            </a:r>
            <a:r>
              <a:rPr lang="en-US" altLang="zh-CN" sz="2000" dirty="0">
                <a:solidFill>
                  <a:srgbClr val="FF0000"/>
                </a:solidFill>
              </a:rPr>
              <a:t>Backup</a:t>
            </a:r>
            <a:r>
              <a:rPr lang="zh-CN" altLang="en-US" sz="2000" dirty="0">
                <a:solidFill>
                  <a:srgbClr val="FF0000"/>
                </a:solidFill>
              </a:rPr>
              <a:t>模块负责管理节点本地磁盘和闪存</a:t>
            </a:r>
            <a:r>
              <a:rPr lang="zh-CN" altLang="en-US" sz="2000" dirty="0"/>
              <a:t>，以及存储在磁盘上的其他节点数据文件的副本。</a:t>
            </a:r>
          </a:p>
        </p:txBody>
      </p:sp>
      <p:pic>
        <p:nvPicPr>
          <p:cNvPr id="2" name="图片 1"/>
          <p:cNvPicPr>
            <a:picLocks noChangeAspect="1"/>
          </p:cNvPicPr>
          <p:nvPr/>
        </p:nvPicPr>
        <p:blipFill>
          <a:blip r:embed="rId4" cstate="print"/>
          <a:stretch>
            <a:fillRect/>
          </a:stretch>
        </p:blipFill>
        <p:spPr>
          <a:xfrm>
            <a:off x="1143000" y="3084879"/>
            <a:ext cx="6781114" cy="3531831"/>
          </a:xfrm>
          <a:prstGeom prst="rect">
            <a:avLst/>
          </a:prstGeom>
        </p:spPr>
      </p:pic>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内存云</a:t>
            </a:r>
            <a:r>
              <a:rPr lang="en-US" altLang="zh-CN" sz="3200" b="1" dirty="0" err="1">
                <a:solidFill>
                  <a:srgbClr val="002060"/>
                </a:solidFill>
                <a:latin typeface="Calibri" panose="020F0502020204030204" pitchFamily="34" charset="0"/>
              </a:rPr>
              <a:t>MemCloud</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782344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41</a:t>
            </a:fld>
            <a:endParaRPr lang="zh-CN" altLang="en-US" dirty="0"/>
          </a:p>
        </p:txBody>
      </p:sp>
      <p:sp>
        <p:nvSpPr>
          <p:cNvPr id="3" name="文本框 2"/>
          <p:cNvSpPr txBox="1"/>
          <p:nvPr/>
        </p:nvSpPr>
        <p:spPr>
          <a:xfrm>
            <a:off x="762000" y="1371600"/>
            <a:ext cx="7696200" cy="2077492"/>
          </a:xfrm>
          <a:prstGeom prst="rect">
            <a:avLst/>
          </a:prstGeom>
          <a:noFill/>
        </p:spPr>
        <p:txBody>
          <a:bodyPr wrap="square" rtlCol="0">
            <a:spAutoFit/>
          </a:bodyPr>
          <a:lstStyle/>
          <a:p>
            <a:r>
              <a:rPr lang="en-US" altLang="zh-CN" sz="2400" b="1" dirty="0"/>
              <a:t>2</a:t>
            </a:r>
            <a:r>
              <a:rPr lang="zh-CN" altLang="en-US" sz="2400" b="1" dirty="0"/>
              <a:t>、数据存储架构</a:t>
            </a:r>
            <a:endParaRPr lang="zh-CN" altLang="en-US" sz="2400" dirty="0"/>
          </a:p>
          <a:p>
            <a:pPr>
              <a:spcBef>
                <a:spcPts val="600"/>
              </a:spcBef>
            </a:pPr>
            <a:r>
              <a:rPr lang="zh-CN" altLang="en-US" sz="2000" dirty="0"/>
              <a:t>	</a:t>
            </a:r>
            <a:r>
              <a:rPr lang="en-US" altLang="zh-CN" sz="2000" dirty="0" err="1"/>
              <a:t>RAMCloud</a:t>
            </a:r>
            <a:r>
              <a:rPr lang="zh-CN" altLang="en-US" sz="2000" dirty="0"/>
              <a:t>使用简单的</a:t>
            </a:r>
            <a:r>
              <a:rPr lang="zh-CN" altLang="en-US" sz="2000" dirty="0">
                <a:solidFill>
                  <a:srgbClr val="FF0000"/>
                </a:solidFill>
              </a:rPr>
              <a:t>键值对（</a:t>
            </a:r>
            <a:r>
              <a:rPr lang="en-US" altLang="zh-CN" sz="2000" dirty="0">
                <a:solidFill>
                  <a:srgbClr val="FF0000"/>
                </a:solidFill>
              </a:rPr>
              <a:t>key-value pair</a:t>
            </a:r>
            <a:r>
              <a:rPr lang="zh-CN" altLang="en-US" sz="2000" dirty="0">
                <a:solidFill>
                  <a:srgbClr val="FF0000"/>
                </a:solidFill>
              </a:rPr>
              <a:t>）</a:t>
            </a:r>
            <a:r>
              <a:rPr lang="zh-CN" altLang="en-US" sz="2000" dirty="0"/>
              <a:t>数据结构，数据被封装为</a:t>
            </a:r>
            <a:r>
              <a:rPr lang="en-US" altLang="zh-CN" sz="2000" dirty="0"/>
              <a:t>Object</a:t>
            </a:r>
            <a:r>
              <a:rPr lang="zh-CN" altLang="en-US" sz="2000" dirty="0"/>
              <a:t>，每个</a:t>
            </a:r>
            <a:r>
              <a:rPr lang="en-US" altLang="zh-CN" sz="2000" dirty="0"/>
              <a:t>Object</a:t>
            </a:r>
            <a:r>
              <a:rPr lang="zh-CN" altLang="en-US" sz="2000" dirty="0"/>
              <a:t>都被长度不一的唯一的</a:t>
            </a:r>
            <a:r>
              <a:rPr lang="en-US" altLang="zh-CN" sz="2000" dirty="0"/>
              <a:t>Key</a:t>
            </a:r>
            <a:r>
              <a:rPr lang="zh-CN" altLang="en-US" sz="2000" dirty="0"/>
              <a:t>标记，围绕</a:t>
            </a:r>
            <a:r>
              <a:rPr lang="en-US" altLang="zh-CN" sz="2000" dirty="0"/>
              <a:t>Object</a:t>
            </a:r>
            <a:r>
              <a:rPr lang="zh-CN" altLang="en-US" sz="2000" dirty="0"/>
              <a:t>的操作都是原子化操作（</a:t>
            </a:r>
            <a:r>
              <a:rPr lang="en-US" altLang="zh-CN" sz="2000" dirty="0"/>
              <a:t>atomic operation</a:t>
            </a:r>
            <a:r>
              <a:rPr lang="zh-CN" altLang="en-US" sz="2000" dirty="0"/>
              <a:t>）。</a:t>
            </a:r>
            <a:r>
              <a:rPr lang="en-US" altLang="zh-CN" sz="2000" dirty="0"/>
              <a:t>Object</a:t>
            </a:r>
            <a:r>
              <a:rPr lang="zh-CN" altLang="en-US" sz="2000" dirty="0"/>
              <a:t>的大小介于几十</a:t>
            </a:r>
            <a:r>
              <a:rPr lang="en-US" altLang="zh-CN" sz="2000" dirty="0"/>
              <a:t>bytes</a:t>
            </a:r>
            <a:r>
              <a:rPr lang="zh-CN" altLang="en-US" sz="2000" dirty="0"/>
              <a:t>到</a:t>
            </a:r>
            <a:r>
              <a:rPr lang="en-US" altLang="zh-CN" sz="2000" dirty="0"/>
              <a:t>1MB</a:t>
            </a:r>
            <a:r>
              <a:rPr lang="zh-CN" altLang="en-US" sz="2000" dirty="0"/>
              <a:t>之间，一般使用较小单位。多个</a:t>
            </a:r>
            <a:r>
              <a:rPr lang="en-US" altLang="zh-CN" sz="2000" dirty="0"/>
              <a:t>Objects</a:t>
            </a:r>
            <a:r>
              <a:rPr lang="zh-CN" altLang="en-US" sz="2000" dirty="0"/>
              <a:t>组成一个</a:t>
            </a:r>
            <a:r>
              <a:rPr lang="en-US" altLang="zh-CN" sz="2000" dirty="0"/>
              <a:t>Table</a:t>
            </a:r>
            <a:r>
              <a:rPr lang="zh-CN" altLang="en-US" sz="2000" dirty="0"/>
              <a:t>，一个</a:t>
            </a:r>
            <a:r>
              <a:rPr lang="en-US" altLang="zh-CN" sz="2000" dirty="0"/>
              <a:t>Table</a:t>
            </a:r>
            <a:r>
              <a:rPr lang="zh-CN" altLang="en-US" sz="2000" dirty="0"/>
              <a:t>可以有多个副本存放在集群不同节点上。</a:t>
            </a:r>
          </a:p>
        </p:txBody>
      </p:sp>
      <p:pic>
        <p:nvPicPr>
          <p:cNvPr id="4" name="图片 3"/>
          <p:cNvPicPr>
            <a:picLocks noChangeAspect="1"/>
          </p:cNvPicPr>
          <p:nvPr/>
        </p:nvPicPr>
        <p:blipFill>
          <a:blip r:embed="rId4" cstate="print"/>
          <a:stretch>
            <a:fillRect/>
          </a:stretch>
        </p:blipFill>
        <p:spPr>
          <a:xfrm>
            <a:off x="1905000" y="4114800"/>
            <a:ext cx="5562600" cy="2362200"/>
          </a:xfrm>
          <a:prstGeom prst="rect">
            <a:avLst/>
          </a:prstGeom>
        </p:spPr>
      </p:pic>
      <p:sp>
        <p:nvSpPr>
          <p:cNvPr id="8"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内存云</a:t>
            </a:r>
            <a:r>
              <a:rPr lang="en-US" altLang="zh-CN" sz="3200" b="1" dirty="0" err="1">
                <a:solidFill>
                  <a:srgbClr val="002060"/>
                </a:solidFill>
                <a:latin typeface="Calibri" panose="020F0502020204030204" pitchFamily="34" charset="0"/>
              </a:rPr>
              <a:t>MemCloud</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2999883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42</a:t>
            </a:fld>
            <a:endParaRPr lang="zh-CN" altLang="en-US" dirty="0"/>
          </a:p>
        </p:txBody>
      </p:sp>
      <p:sp>
        <p:nvSpPr>
          <p:cNvPr id="2056" name="TextBox 12"/>
          <p:cNvSpPr txBox="1">
            <a:spLocks noChangeArrowheads="1"/>
          </p:cNvSpPr>
          <p:nvPr/>
        </p:nvSpPr>
        <p:spPr bwMode="auto">
          <a:xfrm>
            <a:off x="685800" y="1143000"/>
            <a:ext cx="7924800" cy="523220"/>
          </a:xfrm>
          <a:prstGeom prst="rect">
            <a:avLst/>
          </a:prstGeom>
          <a:noFill/>
          <a:ln w="9525">
            <a:noFill/>
            <a:miter lim="800000"/>
          </a:ln>
        </p:spPr>
        <p:txBody>
          <a:bodyPr>
            <a:spAutoFit/>
          </a:bodyPr>
          <a:lstStyle/>
          <a:p>
            <a:r>
              <a:rPr lang="zh-CN" altLang="en-US" sz="2800" b="1" dirty="0"/>
              <a:t>节点存储结构</a:t>
            </a:r>
            <a:endParaRPr lang="zh-CN" altLang="en-US" sz="2800" b="1" dirty="0">
              <a:solidFill>
                <a:srgbClr val="0823A8"/>
              </a:solidFill>
              <a:latin typeface="Calibri" panose="020F0502020204030204" pitchFamily="34" charset="0"/>
            </a:endParaRPr>
          </a:p>
        </p:txBody>
      </p:sp>
      <p:sp>
        <p:nvSpPr>
          <p:cNvPr id="3" name="文本框 2"/>
          <p:cNvSpPr txBox="1"/>
          <p:nvPr/>
        </p:nvSpPr>
        <p:spPr>
          <a:xfrm>
            <a:off x="762000" y="1676400"/>
            <a:ext cx="7924800" cy="1015663"/>
          </a:xfrm>
          <a:prstGeom prst="rect">
            <a:avLst/>
          </a:prstGeom>
          <a:noFill/>
        </p:spPr>
        <p:txBody>
          <a:bodyPr wrap="square" rtlCol="0">
            <a:spAutoFit/>
          </a:bodyPr>
          <a:lstStyle/>
          <a:p>
            <a:r>
              <a:rPr lang="en-US" altLang="zh-CN" sz="2000" dirty="0"/>
              <a:t>      </a:t>
            </a:r>
            <a:r>
              <a:rPr lang="en-US" altLang="zh-CN" sz="2000" dirty="0" err="1"/>
              <a:t>RAMCloud</a:t>
            </a:r>
            <a:r>
              <a:rPr lang="zh-CN" altLang="en-US" sz="2000" dirty="0"/>
              <a:t>在每个集群节点上的</a:t>
            </a:r>
            <a:r>
              <a:rPr lang="en-US" altLang="zh-CN" sz="2000" dirty="0">
                <a:solidFill>
                  <a:srgbClr val="FF0000"/>
                </a:solidFill>
              </a:rPr>
              <a:t>Master</a:t>
            </a:r>
            <a:r>
              <a:rPr lang="zh-CN" altLang="en-US" sz="2000" dirty="0">
                <a:solidFill>
                  <a:srgbClr val="FF0000"/>
                </a:solidFill>
              </a:rPr>
              <a:t>程序管理着存放在内存里的一组</a:t>
            </a:r>
            <a:r>
              <a:rPr lang="en-US" altLang="zh-CN" sz="2000" dirty="0">
                <a:solidFill>
                  <a:srgbClr val="FF0000"/>
                </a:solidFill>
              </a:rPr>
              <a:t>Objects</a:t>
            </a:r>
            <a:r>
              <a:rPr lang="zh-CN" altLang="en-US" sz="2000" dirty="0">
                <a:solidFill>
                  <a:srgbClr val="FF0000"/>
                </a:solidFill>
              </a:rPr>
              <a:t>和一个哈希表</a:t>
            </a:r>
            <a:r>
              <a:rPr lang="zh-CN" altLang="en-US" sz="2000" dirty="0"/>
              <a:t>，表里面每一条</a:t>
            </a:r>
            <a:r>
              <a:rPr lang="en-US" altLang="zh-CN" sz="2000" dirty="0"/>
              <a:t>entry</a:t>
            </a:r>
            <a:r>
              <a:rPr lang="zh-CN" altLang="en-US" sz="2000" dirty="0"/>
              <a:t>都对应着内存里存放的一个</a:t>
            </a:r>
            <a:r>
              <a:rPr lang="en-US" altLang="zh-CN" sz="2000" dirty="0"/>
              <a:t>Object</a:t>
            </a:r>
            <a:r>
              <a:rPr lang="zh-CN" altLang="en-US" sz="2000" dirty="0"/>
              <a:t>。多个</a:t>
            </a:r>
            <a:r>
              <a:rPr lang="en-US" altLang="zh-CN" sz="2000" dirty="0"/>
              <a:t>Objects</a:t>
            </a:r>
            <a:r>
              <a:rPr lang="zh-CN" altLang="en-US" sz="2000" dirty="0"/>
              <a:t>组成内存里一个</a:t>
            </a:r>
            <a:r>
              <a:rPr lang="en-US" altLang="zh-CN" sz="2000" dirty="0"/>
              <a:t>Segment (64MB)</a:t>
            </a:r>
            <a:r>
              <a:rPr lang="zh-CN" altLang="en-US" sz="2000" dirty="0"/>
              <a:t>。</a:t>
            </a:r>
            <a:endParaRPr lang="en-US" altLang="zh-CN" sz="2000" dirty="0"/>
          </a:p>
        </p:txBody>
      </p:sp>
      <p:pic>
        <p:nvPicPr>
          <p:cNvPr id="2" name="图片 1"/>
          <p:cNvPicPr>
            <a:picLocks noChangeAspect="1"/>
          </p:cNvPicPr>
          <p:nvPr/>
        </p:nvPicPr>
        <p:blipFill>
          <a:blip r:embed="rId4" cstate="print"/>
          <a:stretch>
            <a:fillRect/>
          </a:stretch>
        </p:blipFill>
        <p:spPr>
          <a:xfrm>
            <a:off x="4191000" y="2895600"/>
            <a:ext cx="4641163" cy="3429000"/>
          </a:xfrm>
          <a:prstGeom prst="rect">
            <a:avLst/>
          </a:prstGeom>
        </p:spPr>
      </p:pic>
      <p:sp>
        <p:nvSpPr>
          <p:cNvPr id="10" name="矩形 9"/>
          <p:cNvSpPr/>
          <p:nvPr/>
        </p:nvSpPr>
        <p:spPr>
          <a:xfrm>
            <a:off x="762000" y="2743200"/>
            <a:ext cx="3276600" cy="3785652"/>
          </a:xfrm>
          <a:prstGeom prst="rect">
            <a:avLst/>
          </a:prstGeom>
        </p:spPr>
        <p:txBody>
          <a:bodyPr wrap="square">
            <a:spAutoFit/>
          </a:bodyPr>
          <a:lstStyle/>
          <a:p>
            <a:r>
              <a:rPr lang="en-US" altLang="zh-CN" sz="2000" dirty="0"/>
              <a:t>      </a:t>
            </a:r>
            <a:r>
              <a:rPr lang="en-US" altLang="zh-CN" sz="2000" dirty="0" err="1"/>
              <a:t>RAMCloud</a:t>
            </a:r>
            <a:r>
              <a:rPr lang="zh-CN" altLang="zh-CN" sz="2000" dirty="0"/>
              <a:t>采用了日志形式结构（</a:t>
            </a:r>
            <a:r>
              <a:rPr lang="en-US" altLang="zh-CN" sz="2000" dirty="0"/>
              <a:t>Log-structured Memory</a:t>
            </a:r>
            <a:r>
              <a:rPr lang="zh-CN" altLang="zh-CN" sz="2000" dirty="0"/>
              <a:t>）来划分内存，即</a:t>
            </a:r>
            <a:r>
              <a:rPr lang="en-US" altLang="zh-CN" sz="2000" dirty="0"/>
              <a:t>Object</a:t>
            </a:r>
            <a:r>
              <a:rPr lang="zh-CN" altLang="zh-CN" sz="2000" dirty="0"/>
              <a:t>（数据）是以日志队列形式存储在内存里，而且这个队列是</a:t>
            </a:r>
            <a:r>
              <a:rPr lang="en-US" altLang="zh-CN" sz="2000" dirty="0"/>
              <a:t>append-only</a:t>
            </a:r>
            <a:r>
              <a:rPr lang="zh-CN" altLang="zh-CN" sz="2000" dirty="0"/>
              <a:t>类型，即新</a:t>
            </a:r>
            <a:r>
              <a:rPr lang="en-US" altLang="zh-CN" sz="2000" dirty="0"/>
              <a:t>Object</a:t>
            </a:r>
            <a:r>
              <a:rPr lang="zh-CN" altLang="zh-CN" sz="2000" dirty="0"/>
              <a:t>只能添加在队尾，而不是插入。</a:t>
            </a:r>
            <a:endParaRPr lang="en-US" altLang="zh-CN" sz="2000" dirty="0"/>
          </a:p>
          <a:p>
            <a:r>
              <a:rPr lang="en-US" altLang="zh-CN" sz="2000" dirty="0"/>
              <a:t>     </a:t>
            </a:r>
            <a:r>
              <a:rPr lang="zh-CN" altLang="zh-CN" sz="2000" dirty="0"/>
              <a:t>每个</a:t>
            </a:r>
            <a:r>
              <a:rPr lang="en-US" altLang="zh-CN" sz="2000" dirty="0"/>
              <a:t>Segment</a:t>
            </a:r>
            <a:r>
              <a:rPr lang="zh-CN" altLang="zh-CN" sz="2000" dirty="0"/>
              <a:t>生成</a:t>
            </a:r>
            <a:r>
              <a:rPr lang="en-US" altLang="zh-CN" sz="2000" dirty="0"/>
              <a:t>2~3</a:t>
            </a:r>
            <a:r>
              <a:rPr lang="zh-CN" altLang="zh-CN" sz="2000" dirty="0"/>
              <a:t>个副本，</a:t>
            </a:r>
            <a:r>
              <a:rPr lang="zh-CN" altLang="zh-CN" sz="2000" dirty="0">
                <a:solidFill>
                  <a:srgbClr val="FF0000"/>
                </a:solidFill>
              </a:rPr>
              <a:t>分散在集群中其他节点持久化存储在当地磁盘上，由</a:t>
            </a:r>
            <a:r>
              <a:rPr lang="en-US" altLang="zh-CN" sz="2000" dirty="0">
                <a:solidFill>
                  <a:srgbClr val="FF0000"/>
                </a:solidFill>
              </a:rPr>
              <a:t>Backup</a:t>
            </a:r>
            <a:r>
              <a:rPr lang="zh-CN" altLang="zh-CN" sz="2000" dirty="0">
                <a:solidFill>
                  <a:srgbClr val="FF0000"/>
                </a:solidFill>
              </a:rPr>
              <a:t>程序管理</a:t>
            </a:r>
            <a:r>
              <a:rPr lang="zh-CN" altLang="en-US" sz="2000" dirty="0"/>
              <a:t>。</a:t>
            </a:r>
          </a:p>
        </p:txBody>
      </p:sp>
      <p:sp>
        <p:nvSpPr>
          <p:cNvPr id="11"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内存云</a:t>
            </a:r>
            <a:r>
              <a:rPr lang="en-US" altLang="zh-CN" sz="3200" b="1" dirty="0" err="1">
                <a:solidFill>
                  <a:srgbClr val="002060"/>
                </a:solidFill>
                <a:latin typeface="Calibri" panose="020F0502020204030204" pitchFamily="34" charset="0"/>
              </a:rPr>
              <a:t>MemCloud</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336192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43</a:t>
            </a:fld>
            <a:endParaRPr lang="zh-CN" altLang="en-US" dirty="0"/>
          </a:p>
        </p:txBody>
      </p:sp>
      <p:sp>
        <p:nvSpPr>
          <p:cNvPr id="2056" name="TextBox 12"/>
          <p:cNvSpPr txBox="1">
            <a:spLocks noChangeArrowheads="1"/>
          </p:cNvSpPr>
          <p:nvPr/>
        </p:nvSpPr>
        <p:spPr bwMode="auto">
          <a:xfrm>
            <a:off x="685800" y="1143000"/>
            <a:ext cx="7924800" cy="523220"/>
          </a:xfrm>
          <a:prstGeom prst="rect">
            <a:avLst/>
          </a:prstGeom>
          <a:noFill/>
          <a:ln w="9525">
            <a:noFill/>
            <a:miter lim="800000"/>
          </a:ln>
        </p:spPr>
        <p:txBody>
          <a:bodyPr>
            <a:spAutoFit/>
          </a:bodyPr>
          <a:lstStyle/>
          <a:p>
            <a:r>
              <a:rPr lang="zh-CN" altLang="en-US" sz="2800" b="1" dirty="0"/>
              <a:t>节点存储结构</a:t>
            </a:r>
            <a:endParaRPr lang="zh-CN" altLang="en-US" sz="2800" b="1" dirty="0">
              <a:solidFill>
                <a:srgbClr val="0823A8"/>
              </a:solidFill>
              <a:latin typeface="Calibri" panose="020F0502020204030204" pitchFamily="34" charset="0"/>
            </a:endParaRPr>
          </a:p>
        </p:txBody>
      </p:sp>
      <p:sp>
        <p:nvSpPr>
          <p:cNvPr id="3" name="文本框 2"/>
          <p:cNvSpPr txBox="1"/>
          <p:nvPr/>
        </p:nvSpPr>
        <p:spPr>
          <a:xfrm>
            <a:off x="762000" y="1676400"/>
            <a:ext cx="7924800" cy="1015663"/>
          </a:xfrm>
          <a:prstGeom prst="rect">
            <a:avLst/>
          </a:prstGeom>
          <a:noFill/>
        </p:spPr>
        <p:txBody>
          <a:bodyPr wrap="square" rtlCol="0">
            <a:spAutoFit/>
          </a:bodyPr>
          <a:lstStyle/>
          <a:p>
            <a:r>
              <a:rPr lang="en-US" altLang="zh-CN" sz="2000" dirty="0"/>
              <a:t>      </a:t>
            </a:r>
            <a:r>
              <a:rPr lang="en-US" altLang="zh-CN" sz="2000" dirty="0" err="1"/>
              <a:t>RAMCloud</a:t>
            </a:r>
            <a:r>
              <a:rPr lang="zh-CN" altLang="en-US" sz="2000" dirty="0"/>
              <a:t>在每个集群节点上的</a:t>
            </a:r>
            <a:r>
              <a:rPr lang="en-US" altLang="zh-CN" sz="2000" dirty="0">
                <a:solidFill>
                  <a:srgbClr val="FF0000"/>
                </a:solidFill>
              </a:rPr>
              <a:t>Master</a:t>
            </a:r>
            <a:r>
              <a:rPr lang="zh-CN" altLang="en-US" sz="2000" dirty="0">
                <a:solidFill>
                  <a:srgbClr val="FF0000"/>
                </a:solidFill>
              </a:rPr>
              <a:t>程序管理着存放在内存里的一组</a:t>
            </a:r>
            <a:r>
              <a:rPr lang="en-US" altLang="zh-CN" sz="2000" dirty="0">
                <a:solidFill>
                  <a:srgbClr val="FF0000"/>
                </a:solidFill>
              </a:rPr>
              <a:t>Objects</a:t>
            </a:r>
            <a:r>
              <a:rPr lang="zh-CN" altLang="en-US" sz="2000" dirty="0">
                <a:solidFill>
                  <a:srgbClr val="FF0000"/>
                </a:solidFill>
              </a:rPr>
              <a:t>和一个哈希表</a:t>
            </a:r>
            <a:r>
              <a:rPr lang="zh-CN" altLang="en-US" sz="2000" dirty="0"/>
              <a:t>，表里面每一条</a:t>
            </a:r>
            <a:r>
              <a:rPr lang="en-US" altLang="zh-CN" sz="2000" dirty="0"/>
              <a:t>entry</a:t>
            </a:r>
            <a:r>
              <a:rPr lang="zh-CN" altLang="en-US" sz="2000" dirty="0"/>
              <a:t>都对应着内存里存放的一个</a:t>
            </a:r>
            <a:r>
              <a:rPr lang="en-US" altLang="zh-CN" sz="2000" dirty="0"/>
              <a:t>Object</a:t>
            </a:r>
            <a:r>
              <a:rPr lang="zh-CN" altLang="en-US" sz="2000" dirty="0"/>
              <a:t>。多个</a:t>
            </a:r>
            <a:r>
              <a:rPr lang="en-US" altLang="zh-CN" sz="2000" dirty="0"/>
              <a:t>Objects</a:t>
            </a:r>
            <a:r>
              <a:rPr lang="zh-CN" altLang="en-US" sz="2000" dirty="0"/>
              <a:t>组成内存里一个</a:t>
            </a:r>
            <a:r>
              <a:rPr lang="en-US" altLang="zh-CN" sz="2000" dirty="0"/>
              <a:t>Segment (64MB)</a:t>
            </a:r>
            <a:r>
              <a:rPr lang="zh-CN" altLang="en-US" sz="2000" dirty="0"/>
              <a:t>。</a:t>
            </a:r>
            <a:endParaRPr lang="en-US" altLang="zh-CN" sz="2000" dirty="0"/>
          </a:p>
        </p:txBody>
      </p:sp>
      <p:pic>
        <p:nvPicPr>
          <p:cNvPr id="2" name="图片 1"/>
          <p:cNvPicPr>
            <a:picLocks noChangeAspect="1"/>
          </p:cNvPicPr>
          <p:nvPr/>
        </p:nvPicPr>
        <p:blipFill>
          <a:blip r:embed="rId4" cstate="print"/>
          <a:stretch>
            <a:fillRect/>
          </a:stretch>
        </p:blipFill>
        <p:spPr>
          <a:xfrm>
            <a:off x="4191000" y="2895600"/>
            <a:ext cx="4641163" cy="3429000"/>
          </a:xfrm>
          <a:prstGeom prst="rect">
            <a:avLst/>
          </a:prstGeom>
        </p:spPr>
      </p:pic>
      <p:sp>
        <p:nvSpPr>
          <p:cNvPr id="10" name="矩形 9"/>
          <p:cNvSpPr/>
          <p:nvPr/>
        </p:nvSpPr>
        <p:spPr>
          <a:xfrm>
            <a:off x="762000" y="2743200"/>
            <a:ext cx="3276600" cy="3477875"/>
          </a:xfrm>
          <a:prstGeom prst="rect">
            <a:avLst/>
          </a:prstGeom>
        </p:spPr>
        <p:txBody>
          <a:bodyPr wrap="square">
            <a:spAutoFit/>
          </a:bodyPr>
          <a:lstStyle/>
          <a:p>
            <a:r>
              <a:rPr lang="zh-CN" altLang="en-US" sz="2000" dirty="0"/>
              <a:t>每个</a:t>
            </a:r>
            <a:r>
              <a:rPr lang="en-US" altLang="zh-CN" sz="2000" dirty="0"/>
              <a:t>Object</a:t>
            </a:r>
            <a:r>
              <a:rPr lang="zh-CN" altLang="en-US" sz="2000" dirty="0"/>
              <a:t>是以一条日志条目（</a:t>
            </a:r>
            <a:r>
              <a:rPr lang="en-US" altLang="zh-CN" sz="2000" dirty="0"/>
              <a:t>Log Entry</a:t>
            </a:r>
            <a:r>
              <a:rPr lang="zh-CN" altLang="en-US" sz="2000" dirty="0"/>
              <a:t>）形式存储在内存里，</a:t>
            </a:r>
            <a:r>
              <a:rPr lang="en-US" altLang="zh-CN" sz="2000" dirty="0"/>
              <a:t>Object</a:t>
            </a:r>
            <a:r>
              <a:rPr lang="zh-CN" altLang="en-US" sz="2000" dirty="0"/>
              <a:t>日志条目值域包括所属表序号（</a:t>
            </a:r>
            <a:r>
              <a:rPr lang="en-US" altLang="zh-CN" sz="2000" dirty="0"/>
              <a:t>Table ID</a:t>
            </a:r>
            <a:r>
              <a:rPr lang="zh-CN" altLang="en-US" sz="2000" dirty="0"/>
              <a:t>）、键值（</a:t>
            </a:r>
            <a:r>
              <a:rPr lang="en-US" altLang="zh-CN" sz="2000" dirty="0"/>
              <a:t>Key</a:t>
            </a:r>
            <a:r>
              <a:rPr lang="zh-CN" altLang="en-US" sz="2000" dirty="0"/>
              <a:t>）、版本（</a:t>
            </a:r>
            <a:r>
              <a:rPr lang="en-US" altLang="zh-CN" sz="2000" dirty="0"/>
              <a:t>Version</a:t>
            </a:r>
            <a:r>
              <a:rPr lang="zh-CN" altLang="en-US" sz="2000" dirty="0"/>
              <a:t>）、时间戳（</a:t>
            </a:r>
            <a:r>
              <a:rPr lang="en-US" altLang="zh-CN" sz="2000" dirty="0"/>
              <a:t>Timestamp</a:t>
            </a:r>
            <a:r>
              <a:rPr lang="zh-CN" altLang="en-US" sz="2000" dirty="0"/>
              <a:t>），以及数据区（</a:t>
            </a:r>
            <a:r>
              <a:rPr lang="en-US" altLang="zh-CN" sz="2000" dirty="0"/>
              <a:t>Value</a:t>
            </a:r>
            <a:r>
              <a:rPr lang="zh-CN" altLang="en-US" sz="2000" dirty="0"/>
              <a:t>）。在数据恢复时，将根据最新版本的日志条目数据来重建</a:t>
            </a:r>
            <a:r>
              <a:rPr lang="en-US" altLang="zh-CN" sz="2000" dirty="0"/>
              <a:t>Hash Table</a:t>
            </a:r>
            <a:r>
              <a:rPr lang="zh-CN" altLang="en-US" sz="2000" dirty="0"/>
              <a:t>。</a:t>
            </a:r>
            <a:endParaRPr lang="en-US" altLang="zh-CN" sz="2000" dirty="0"/>
          </a:p>
        </p:txBody>
      </p:sp>
      <p:sp>
        <p:nvSpPr>
          <p:cNvPr id="11"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内存云</a:t>
            </a:r>
            <a:r>
              <a:rPr lang="en-US" altLang="zh-CN" sz="3200" b="1" dirty="0" err="1">
                <a:solidFill>
                  <a:srgbClr val="002060"/>
                </a:solidFill>
                <a:latin typeface="Calibri" panose="020F0502020204030204" pitchFamily="34" charset="0"/>
              </a:rPr>
              <a:t>MemCloud</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36583003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44</a:t>
            </a:fld>
            <a:endParaRPr lang="zh-CN" altLang="en-US" dirty="0"/>
          </a:p>
        </p:txBody>
      </p:sp>
      <p:sp>
        <p:nvSpPr>
          <p:cNvPr id="2056" name="TextBox 12"/>
          <p:cNvSpPr txBox="1">
            <a:spLocks noChangeArrowheads="1"/>
          </p:cNvSpPr>
          <p:nvPr/>
        </p:nvSpPr>
        <p:spPr bwMode="auto">
          <a:xfrm>
            <a:off x="685800" y="1143000"/>
            <a:ext cx="7924800" cy="523220"/>
          </a:xfrm>
          <a:prstGeom prst="rect">
            <a:avLst/>
          </a:prstGeom>
          <a:noFill/>
          <a:ln w="9525">
            <a:noFill/>
            <a:miter lim="800000"/>
          </a:ln>
        </p:spPr>
        <p:txBody>
          <a:bodyPr>
            <a:spAutoFit/>
          </a:bodyPr>
          <a:lstStyle/>
          <a:p>
            <a:r>
              <a:rPr lang="zh-CN" altLang="en-US" sz="2800" b="1" dirty="0"/>
              <a:t>节点存储结构</a:t>
            </a:r>
            <a:endParaRPr lang="zh-CN" altLang="en-US" sz="2800" b="1" dirty="0">
              <a:solidFill>
                <a:srgbClr val="0823A8"/>
              </a:solidFill>
              <a:latin typeface="Calibri" panose="020F0502020204030204" pitchFamily="34" charset="0"/>
            </a:endParaRPr>
          </a:p>
        </p:txBody>
      </p:sp>
      <p:sp>
        <p:nvSpPr>
          <p:cNvPr id="3" name="文本框 2"/>
          <p:cNvSpPr txBox="1"/>
          <p:nvPr/>
        </p:nvSpPr>
        <p:spPr>
          <a:xfrm>
            <a:off x="762000" y="1676400"/>
            <a:ext cx="7924800" cy="1015663"/>
          </a:xfrm>
          <a:prstGeom prst="rect">
            <a:avLst/>
          </a:prstGeom>
          <a:noFill/>
        </p:spPr>
        <p:txBody>
          <a:bodyPr wrap="square" rtlCol="0">
            <a:spAutoFit/>
          </a:bodyPr>
          <a:lstStyle/>
          <a:p>
            <a:r>
              <a:rPr lang="en-US" altLang="zh-CN" sz="2000" dirty="0"/>
              <a:t>      </a:t>
            </a:r>
            <a:r>
              <a:rPr lang="en-US" altLang="zh-CN" sz="2000" dirty="0" err="1"/>
              <a:t>RAMCloud</a:t>
            </a:r>
            <a:r>
              <a:rPr lang="zh-CN" altLang="en-US" sz="2000" dirty="0"/>
              <a:t>在每个集群节点上的</a:t>
            </a:r>
            <a:r>
              <a:rPr lang="en-US" altLang="zh-CN" sz="2000" dirty="0">
                <a:solidFill>
                  <a:srgbClr val="FF0000"/>
                </a:solidFill>
              </a:rPr>
              <a:t>Master</a:t>
            </a:r>
            <a:r>
              <a:rPr lang="zh-CN" altLang="en-US" sz="2000" dirty="0">
                <a:solidFill>
                  <a:srgbClr val="FF0000"/>
                </a:solidFill>
              </a:rPr>
              <a:t>程序管理着存放在内存里的一组</a:t>
            </a:r>
            <a:r>
              <a:rPr lang="en-US" altLang="zh-CN" sz="2000" dirty="0">
                <a:solidFill>
                  <a:srgbClr val="FF0000"/>
                </a:solidFill>
              </a:rPr>
              <a:t>Objects</a:t>
            </a:r>
            <a:r>
              <a:rPr lang="zh-CN" altLang="en-US" sz="2000" dirty="0">
                <a:solidFill>
                  <a:srgbClr val="FF0000"/>
                </a:solidFill>
              </a:rPr>
              <a:t>和一个哈希表</a:t>
            </a:r>
            <a:r>
              <a:rPr lang="zh-CN" altLang="en-US" sz="2000" dirty="0"/>
              <a:t>，表里面每一条</a:t>
            </a:r>
            <a:r>
              <a:rPr lang="en-US" altLang="zh-CN" sz="2000" dirty="0"/>
              <a:t>entry</a:t>
            </a:r>
            <a:r>
              <a:rPr lang="zh-CN" altLang="en-US" sz="2000" dirty="0"/>
              <a:t>都对应着内存里存放的一个</a:t>
            </a:r>
            <a:r>
              <a:rPr lang="en-US" altLang="zh-CN" sz="2000" dirty="0"/>
              <a:t>Object</a:t>
            </a:r>
            <a:r>
              <a:rPr lang="zh-CN" altLang="en-US" sz="2000" dirty="0"/>
              <a:t>。多个</a:t>
            </a:r>
            <a:r>
              <a:rPr lang="en-US" altLang="zh-CN" sz="2000" dirty="0"/>
              <a:t>Objects</a:t>
            </a:r>
            <a:r>
              <a:rPr lang="zh-CN" altLang="en-US" sz="2000" dirty="0"/>
              <a:t>组成内存里一个</a:t>
            </a:r>
            <a:r>
              <a:rPr lang="en-US" altLang="zh-CN" sz="2000" dirty="0"/>
              <a:t>Segment (64MB)</a:t>
            </a:r>
            <a:r>
              <a:rPr lang="zh-CN" altLang="en-US" sz="2000" dirty="0"/>
              <a:t>。</a:t>
            </a:r>
            <a:endParaRPr lang="en-US" altLang="zh-CN" sz="2000" dirty="0"/>
          </a:p>
        </p:txBody>
      </p:sp>
      <p:pic>
        <p:nvPicPr>
          <p:cNvPr id="2" name="图片 1"/>
          <p:cNvPicPr>
            <a:picLocks noChangeAspect="1"/>
          </p:cNvPicPr>
          <p:nvPr/>
        </p:nvPicPr>
        <p:blipFill>
          <a:blip r:embed="rId4" cstate="print"/>
          <a:stretch>
            <a:fillRect/>
          </a:stretch>
        </p:blipFill>
        <p:spPr>
          <a:xfrm>
            <a:off x="4191000" y="2895600"/>
            <a:ext cx="4641163" cy="3429000"/>
          </a:xfrm>
          <a:prstGeom prst="rect">
            <a:avLst/>
          </a:prstGeom>
        </p:spPr>
      </p:pic>
      <p:sp>
        <p:nvSpPr>
          <p:cNvPr id="10" name="矩形 9"/>
          <p:cNvSpPr/>
          <p:nvPr/>
        </p:nvSpPr>
        <p:spPr>
          <a:xfrm>
            <a:off x="762000" y="2743200"/>
            <a:ext cx="3276600" cy="1323439"/>
          </a:xfrm>
          <a:prstGeom prst="rect">
            <a:avLst/>
          </a:prstGeom>
        </p:spPr>
        <p:txBody>
          <a:bodyPr wrap="square">
            <a:spAutoFit/>
          </a:bodyPr>
          <a:lstStyle/>
          <a:p>
            <a:r>
              <a:rPr lang="en-US" altLang="zh-CN" sz="2000" dirty="0"/>
              <a:t>     </a:t>
            </a:r>
            <a:r>
              <a:rPr lang="zh-CN" altLang="zh-CN" sz="2000" dirty="0"/>
              <a:t>每个</a:t>
            </a:r>
            <a:r>
              <a:rPr lang="en-US" altLang="zh-CN" sz="2000" dirty="0"/>
              <a:t>Segment</a:t>
            </a:r>
            <a:r>
              <a:rPr lang="zh-CN" altLang="zh-CN" sz="2000" dirty="0"/>
              <a:t>生成</a:t>
            </a:r>
            <a:r>
              <a:rPr lang="en-US" altLang="zh-CN" sz="2000" dirty="0"/>
              <a:t>2~3</a:t>
            </a:r>
            <a:r>
              <a:rPr lang="zh-CN" altLang="zh-CN" sz="2000" dirty="0"/>
              <a:t>个副本，</a:t>
            </a:r>
            <a:r>
              <a:rPr lang="zh-CN" altLang="zh-CN" sz="2000" dirty="0">
                <a:solidFill>
                  <a:srgbClr val="FF0000"/>
                </a:solidFill>
              </a:rPr>
              <a:t>分散在集群中其他节点持久化存储在当地磁盘上，由</a:t>
            </a:r>
            <a:r>
              <a:rPr lang="en-US" altLang="zh-CN" sz="2000" dirty="0">
                <a:solidFill>
                  <a:srgbClr val="FF0000"/>
                </a:solidFill>
              </a:rPr>
              <a:t>Backup</a:t>
            </a:r>
            <a:r>
              <a:rPr lang="zh-CN" altLang="zh-CN" sz="2000" dirty="0">
                <a:solidFill>
                  <a:srgbClr val="FF0000"/>
                </a:solidFill>
              </a:rPr>
              <a:t>程序管理</a:t>
            </a:r>
            <a:r>
              <a:rPr lang="zh-CN" altLang="en-US" sz="2000" dirty="0"/>
              <a:t>。</a:t>
            </a:r>
          </a:p>
        </p:txBody>
      </p:sp>
      <p:sp>
        <p:nvSpPr>
          <p:cNvPr id="11"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内存云</a:t>
            </a:r>
            <a:r>
              <a:rPr lang="en-US" altLang="zh-CN" sz="3200" b="1" dirty="0" err="1">
                <a:solidFill>
                  <a:srgbClr val="002060"/>
                </a:solidFill>
                <a:latin typeface="Calibri" panose="020F0502020204030204" pitchFamily="34" charset="0"/>
              </a:rPr>
              <a:t>MemCloud</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251511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45</a:t>
            </a:fld>
            <a:endParaRPr lang="zh-CN" altLang="en-US" dirty="0"/>
          </a:p>
        </p:txBody>
      </p:sp>
      <p:sp>
        <p:nvSpPr>
          <p:cNvPr id="3" name="文本框 2"/>
          <p:cNvSpPr txBox="1"/>
          <p:nvPr/>
        </p:nvSpPr>
        <p:spPr>
          <a:xfrm>
            <a:off x="685800" y="1143000"/>
            <a:ext cx="7772400" cy="1769715"/>
          </a:xfrm>
          <a:prstGeom prst="rect">
            <a:avLst/>
          </a:prstGeom>
          <a:noFill/>
        </p:spPr>
        <p:txBody>
          <a:bodyPr wrap="square" rtlCol="0">
            <a:spAutoFit/>
          </a:bodyPr>
          <a:lstStyle/>
          <a:p>
            <a:r>
              <a:rPr lang="en-US" altLang="zh-CN" sz="2400" b="1" dirty="0"/>
              <a:t>3</a:t>
            </a:r>
            <a:r>
              <a:rPr lang="zh-CN" altLang="en-US" sz="2400" b="1" dirty="0"/>
              <a:t>、内存清除机制</a:t>
            </a:r>
          </a:p>
          <a:p>
            <a:pPr>
              <a:spcBef>
                <a:spcPts val="600"/>
              </a:spcBef>
            </a:pPr>
            <a:r>
              <a:rPr lang="zh-CN" altLang="en-US" sz="2000" dirty="0"/>
              <a:t>        内存空间在使用一段时间后，不可避免地有一些</a:t>
            </a:r>
            <a:r>
              <a:rPr lang="en-US" altLang="zh-CN" sz="2000" dirty="0"/>
              <a:t>Log</a:t>
            </a:r>
            <a:r>
              <a:rPr lang="zh-CN" altLang="en-US" sz="2000" dirty="0"/>
              <a:t>会失效，一些</a:t>
            </a:r>
            <a:r>
              <a:rPr lang="en-US" altLang="zh-CN" sz="2000" dirty="0"/>
              <a:t>Log</a:t>
            </a:r>
            <a:r>
              <a:rPr lang="zh-CN" altLang="en-US" sz="2000" dirty="0"/>
              <a:t>空间没有使用完，即内存碎片化（</a:t>
            </a:r>
            <a:r>
              <a:rPr lang="en-US" altLang="zh-CN" sz="2000" dirty="0"/>
              <a:t>memory fragmentation</a:t>
            </a:r>
            <a:r>
              <a:rPr lang="zh-CN" altLang="en-US" sz="2000" dirty="0"/>
              <a:t>）。由于内存空间非常宝贵，</a:t>
            </a:r>
            <a:r>
              <a:rPr lang="en-US" altLang="zh-CN" sz="2000" dirty="0" err="1"/>
              <a:t>RAMCloud</a:t>
            </a:r>
            <a:r>
              <a:rPr lang="zh-CN" altLang="en-US" sz="2000" dirty="0"/>
              <a:t>设计了一套内存清除（</a:t>
            </a:r>
            <a:r>
              <a:rPr lang="en-US" altLang="zh-CN" sz="2000" dirty="0"/>
              <a:t>Cleaning</a:t>
            </a:r>
            <a:r>
              <a:rPr lang="zh-CN" altLang="en-US" sz="2000" dirty="0"/>
              <a:t>）机制来有效地使用和管理内存。内存清除流程分三步：      </a:t>
            </a:r>
          </a:p>
        </p:txBody>
      </p:sp>
      <p:pic>
        <p:nvPicPr>
          <p:cNvPr id="5" name="图片 4"/>
          <p:cNvPicPr>
            <a:picLocks noChangeAspect="1"/>
          </p:cNvPicPr>
          <p:nvPr/>
        </p:nvPicPr>
        <p:blipFill>
          <a:blip r:embed="rId4" cstate="print"/>
          <a:stretch>
            <a:fillRect/>
          </a:stretch>
        </p:blipFill>
        <p:spPr>
          <a:xfrm>
            <a:off x="1676400" y="3048000"/>
            <a:ext cx="6019801" cy="3581400"/>
          </a:xfrm>
          <a:prstGeom prst="rect">
            <a:avLst/>
          </a:prstGeom>
        </p:spPr>
      </p:pic>
      <p:sp>
        <p:nvSpPr>
          <p:cNvPr id="8"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内存云</a:t>
            </a:r>
            <a:r>
              <a:rPr lang="en-US" altLang="zh-CN" sz="3200" b="1" dirty="0" err="1">
                <a:solidFill>
                  <a:srgbClr val="002060"/>
                </a:solidFill>
                <a:latin typeface="Calibri" panose="020F0502020204030204" pitchFamily="34" charset="0"/>
              </a:rPr>
              <a:t>MemCloud</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3565954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46</a:t>
            </a:fld>
            <a:endParaRPr lang="zh-CN" altLang="en-US" dirty="0"/>
          </a:p>
        </p:txBody>
      </p:sp>
      <p:sp>
        <p:nvSpPr>
          <p:cNvPr id="2056" name="TextBox 12"/>
          <p:cNvSpPr txBox="1">
            <a:spLocks noChangeArrowheads="1"/>
          </p:cNvSpPr>
          <p:nvPr/>
        </p:nvSpPr>
        <p:spPr bwMode="auto">
          <a:xfrm>
            <a:off x="838200" y="1371600"/>
            <a:ext cx="7924800" cy="1538883"/>
          </a:xfrm>
          <a:prstGeom prst="rect">
            <a:avLst/>
          </a:prstGeom>
          <a:noFill/>
          <a:ln w="9525">
            <a:noFill/>
            <a:miter lim="800000"/>
          </a:ln>
        </p:spPr>
        <p:txBody>
          <a:bodyPr>
            <a:spAutoFit/>
          </a:bodyPr>
          <a:lstStyle/>
          <a:p>
            <a:r>
              <a:rPr lang="zh-CN" altLang="zh-CN" sz="2400" b="1" dirty="0"/>
              <a:t>内存清除效率</a:t>
            </a:r>
            <a:endParaRPr lang="en-US" altLang="zh-CN" sz="2400" b="1" dirty="0"/>
          </a:p>
          <a:p>
            <a:pPr>
              <a:spcBef>
                <a:spcPts val="1200"/>
              </a:spcBef>
            </a:pPr>
            <a:r>
              <a:rPr lang="en-US" altLang="zh-CN" sz="2000" dirty="0"/>
              <a:t>      </a:t>
            </a:r>
            <a:r>
              <a:rPr lang="zh-CN" altLang="zh-CN" sz="2000" dirty="0"/>
              <a:t>当内存使用率低时（有较多空余内存空间），进行内存清除工作有较高收益；内存使用率高时（空余内存空间已很小），内存清除的收益就很低。</a:t>
            </a:r>
            <a:endParaRPr lang="zh-CN" altLang="en-US" sz="2000" b="1" dirty="0">
              <a:latin typeface="Calibri" panose="020F0502020204030204" pitchFamily="34" charset="0"/>
            </a:endParaRPr>
          </a:p>
        </p:txBody>
      </p:sp>
      <p:graphicFrame>
        <p:nvGraphicFramePr>
          <p:cNvPr id="11" name="表格 10"/>
          <p:cNvGraphicFramePr>
            <a:graphicFrameLocks noGrp="1"/>
          </p:cNvGraphicFramePr>
          <p:nvPr/>
        </p:nvGraphicFramePr>
        <p:xfrm>
          <a:off x="1066800" y="3200400"/>
          <a:ext cx="7086600" cy="2599690"/>
        </p:xfrm>
        <a:graphic>
          <a:graphicData uri="http://schemas.openxmlformats.org/drawingml/2006/table">
            <a:tbl>
              <a:tblPr/>
              <a:tblGrid>
                <a:gridCol w="2929452">
                  <a:extLst>
                    <a:ext uri="{9D8B030D-6E8A-4147-A177-3AD203B41FA5}">
                      <a16:colId xmlns:a16="http://schemas.microsoft.com/office/drawing/2014/main" val="20000"/>
                    </a:ext>
                  </a:extLst>
                </a:gridCol>
                <a:gridCol w="1385716">
                  <a:extLst>
                    <a:ext uri="{9D8B030D-6E8A-4147-A177-3AD203B41FA5}">
                      <a16:colId xmlns:a16="http://schemas.microsoft.com/office/drawing/2014/main" val="20001"/>
                    </a:ext>
                  </a:extLst>
                </a:gridCol>
                <a:gridCol w="1385716">
                  <a:extLst>
                    <a:ext uri="{9D8B030D-6E8A-4147-A177-3AD203B41FA5}">
                      <a16:colId xmlns:a16="http://schemas.microsoft.com/office/drawing/2014/main" val="20002"/>
                    </a:ext>
                  </a:extLst>
                </a:gridCol>
                <a:gridCol w="1385716">
                  <a:extLst>
                    <a:ext uri="{9D8B030D-6E8A-4147-A177-3AD203B41FA5}">
                      <a16:colId xmlns:a16="http://schemas.microsoft.com/office/drawing/2014/main" val="20003"/>
                    </a:ext>
                  </a:extLst>
                </a:gridCol>
              </a:tblGrid>
              <a:tr h="762000">
                <a:tc>
                  <a:txBody>
                    <a:bodyPr/>
                    <a:lstStyle/>
                    <a:p>
                      <a:pPr indent="127000" algn="l">
                        <a:lnSpc>
                          <a:spcPct val="150000"/>
                        </a:lnSpc>
                        <a:spcAft>
                          <a:spcPts val="0"/>
                        </a:spcAft>
                      </a:pPr>
                      <a:r>
                        <a:rPr lang="en-US" sz="1800" kern="100" dirty="0">
                          <a:latin typeface="Times New Roman"/>
                          <a:ea typeface="宋体"/>
                        </a:rPr>
                        <a:t>Segment</a:t>
                      </a:r>
                      <a:r>
                        <a:rPr lang="zh-CN" sz="1800" kern="100" dirty="0">
                          <a:latin typeface="Times New Roman"/>
                          <a:ea typeface="宋体"/>
                        </a:rPr>
                        <a:t>中仍有效的</a:t>
                      </a:r>
                      <a:r>
                        <a:rPr lang="en-US" sz="1800" kern="100" dirty="0">
                          <a:latin typeface="Times New Roman"/>
                          <a:ea typeface="宋体"/>
                        </a:rPr>
                        <a:t>Log</a:t>
                      </a:r>
                      <a:r>
                        <a:rPr lang="zh-CN" sz="1800" kern="100" dirty="0">
                          <a:latin typeface="Times New Roman"/>
                          <a:ea typeface="宋体"/>
                        </a:rPr>
                        <a:t>的</a:t>
                      </a:r>
                      <a:endParaRPr lang="en-US" altLang="zh-CN" sz="1800" kern="100" dirty="0">
                        <a:latin typeface="Times New Roman"/>
                        <a:ea typeface="宋体"/>
                      </a:endParaRPr>
                    </a:p>
                    <a:p>
                      <a:pPr indent="127000" algn="l">
                        <a:lnSpc>
                          <a:spcPct val="150000"/>
                        </a:lnSpc>
                        <a:spcAft>
                          <a:spcPts val="0"/>
                        </a:spcAft>
                      </a:pPr>
                      <a:r>
                        <a:rPr lang="zh-CN" sz="1800" kern="100" dirty="0">
                          <a:latin typeface="Times New Roman"/>
                          <a:ea typeface="宋体"/>
                        </a:rPr>
                        <a:t>百分比</a:t>
                      </a:r>
                      <a:r>
                        <a:rPr lang="en-US" sz="1800" kern="100" dirty="0">
                          <a:latin typeface="Times New Roman"/>
                          <a:ea typeface="宋体"/>
                        </a:rPr>
                        <a:t> U</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50%</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90%</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99%</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09600">
                <a:tc>
                  <a:txBody>
                    <a:bodyPr/>
                    <a:lstStyle/>
                    <a:p>
                      <a:pPr indent="127000" algn="l">
                        <a:lnSpc>
                          <a:spcPct val="150000"/>
                        </a:lnSpc>
                        <a:spcAft>
                          <a:spcPts val="0"/>
                        </a:spcAft>
                      </a:pPr>
                      <a:r>
                        <a:rPr lang="zh-CN" sz="1800" kern="100" dirty="0">
                          <a:latin typeface="Times New Roman"/>
                          <a:ea typeface="宋体"/>
                        </a:rPr>
                        <a:t>需要迁移的百分比</a:t>
                      </a:r>
                      <a:r>
                        <a:rPr lang="en-US" sz="1800" kern="100" dirty="0">
                          <a:latin typeface="Times New Roman"/>
                          <a:ea typeface="宋体"/>
                        </a:rPr>
                        <a:t>U</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50%</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90%</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99%</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09600">
                <a:tc>
                  <a:txBody>
                    <a:bodyPr/>
                    <a:lstStyle/>
                    <a:p>
                      <a:pPr indent="127000" algn="l">
                        <a:lnSpc>
                          <a:spcPct val="150000"/>
                        </a:lnSpc>
                        <a:spcAft>
                          <a:spcPts val="0"/>
                        </a:spcAft>
                      </a:pPr>
                      <a:r>
                        <a:rPr lang="zh-CN" sz="1800" kern="100" dirty="0">
                          <a:latin typeface="Times New Roman"/>
                          <a:ea typeface="宋体"/>
                        </a:rPr>
                        <a:t>释放的百分比</a:t>
                      </a:r>
                      <a:r>
                        <a:rPr lang="en-US" sz="1800" kern="100" dirty="0">
                          <a:latin typeface="Times New Roman"/>
                          <a:ea typeface="宋体"/>
                        </a:rPr>
                        <a:t> (1 - U)</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50%</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10%</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1%</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09600">
                <a:tc>
                  <a:txBody>
                    <a:bodyPr/>
                    <a:lstStyle/>
                    <a:p>
                      <a:pPr indent="127000" algn="l">
                        <a:lnSpc>
                          <a:spcPct val="150000"/>
                        </a:lnSpc>
                        <a:spcAft>
                          <a:spcPts val="0"/>
                        </a:spcAft>
                      </a:pPr>
                      <a:r>
                        <a:rPr lang="zh-CN" sz="1800" kern="100" dirty="0">
                          <a:latin typeface="Times New Roman"/>
                          <a:ea typeface="宋体"/>
                        </a:rPr>
                        <a:t>清除效率</a:t>
                      </a:r>
                      <a:r>
                        <a:rPr lang="en-US" sz="1800" kern="100" dirty="0">
                          <a:latin typeface="Times New Roman"/>
                          <a:ea typeface="宋体"/>
                        </a:rPr>
                        <a:t> = (1 - U) / U</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100%</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a:latin typeface="Times New Roman"/>
                          <a:ea typeface="宋体"/>
                        </a:rPr>
                        <a:t>11%</a:t>
                      </a:r>
                      <a:endParaRPr lang="zh-CN" sz="18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1500"/>
                        </a:lnSpc>
                        <a:spcAft>
                          <a:spcPts val="0"/>
                        </a:spcAft>
                      </a:pPr>
                      <a:r>
                        <a:rPr lang="en-US" sz="1800" kern="100" dirty="0">
                          <a:latin typeface="Times New Roman"/>
                          <a:ea typeface="宋体"/>
                        </a:rPr>
                        <a:t>1%</a:t>
                      </a:r>
                      <a:endParaRPr lang="zh-CN" sz="18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内存云</a:t>
            </a:r>
            <a:r>
              <a:rPr lang="en-US" altLang="zh-CN" sz="3200" b="1" dirty="0" err="1">
                <a:solidFill>
                  <a:srgbClr val="002060"/>
                </a:solidFill>
                <a:latin typeface="Calibri" panose="020F0502020204030204" pitchFamily="34" charset="0"/>
              </a:rPr>
              <a:t>MemCloud</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154195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47</a:t>
            </a:fld>
            <a:endParaRPr lang="zh-CN" altLang="en-US" dirty="0"/>
          </a:p>
        </p:txBody>
      </p:sp>
      <p:sp>
        <p:nvSpPr>
          <p:cNvPr id="2056" name="TextBox 12"/>
          <p:cNvSpPr txBox="1">
            <a:spLocks noChangeArrowheads="1"/>
          </p:cNvSpPr>
          <p:nvPr/>
        </p:nvSpPr>
        <p:spPr bwMode="auto">
          <a:xfrm>
            <a:off x="228600" y="1143000"/>
            <a:ext cx="8610600" cy="4154984"/>
          </a:xfrm>
          <a:prstGeom prst="rect">
            <a:avLst/>
          </a:prstGeom>
          <a:noFill/>
          <a:ln w="9525">
            <a:noFill/>
            <a:miter lim="800000"/>
          </a:ln>
        </p:spPr>
        <p:txBody>
          <a:bodyPr wrap="square">
            <a:spAutoFit/>
          </a:bodyPr>
          <a:lstStyle/>
          <a:p>
            <a:r>
              <a:rPr lang="en-US" altLang="zh-CN" sz="2400" dirty="0"/>
              <a:t>      </a:t>
            </a:r>
            <a:r>
              <a:rPr lang="zh-CN" altLang="zh-CN" sz="2400" dirty="0"/>
              <a:t>另外注意到</a:t>
            </a:r>
            <a:r>
              <a:rPr lang="en-US" altLang="zh-CN" sz="2400" dirty="0" err="1">
                <a:solidFill>
                  <a:srgbClr val="FF0000"/>
                </a:solidFill>
              </a:rPr>
              <a:t>RAMCloud</a:t>
            </a:r>
            <a:r>
              <a:rPr lang="zh-CN" altLang="zh-CN" sz="2400" dirty="0">
                <a:solidFill>
                  <a:srgbClr val="FF0000"/>
                </a:solidFill>
              </a:rPr>
              <a:t>在</a:t>
            </a:r>
            <a:r>
              <a:rPr lang="en-US" altLang="zh-CN" sz="2400" dirty="0">
                <a:solidFill>
                  <a:srgbClr val="FF0000"/>
                </a:solidFill>
              </a:rPr>
              <a:t>Master</a:t>
            </a:r>
            <a:r>
              <a:rPr lang="zh-CN" altLang="zh-CN" sz="2400" dirty="0">
                <a:solidFill>
                  <a:srgbClr val="FF0000"/>
                </a:solidFill>
              </a:rPr>
              <a:t>内存和</a:t>
            </a:r>
            <a:r>
              <a:rPr lang="en-US" altLang="zh-CN" sz="2400" dirty="0">
                <a:solidFill>
                  <a:srgbClr val="FF0000"/>
                </a:solidFill>
              </a:rPr>
              <a:t>Backup</a:t>
            </a:r>
            <a:r>
              <a:rPr lang="zh-CN" altLang="zh-CN" sz="2400" dirty="0">
                <a:solidFill>
                  <a:srgbClr val="FF0000"/>
                </a:solidFill>
              </a:rPr>
              <a:t>磁盘上保留了两套</a:t>
            </a:r>
            <a:r>
              <a:rPr lang="en-US" altLang="zh-CN" sz="2400" dirty="0">
                <a:solidFill>
                  <a:srgbClr val="FF0000"/>
                </a:solidFill>
              </a:rPr>
              <a:t>Segment</a:t>
            </a:r>
            <a:r>
              <a:rPr lang="zh-CN" altLang="zh-CN" sz="2400" dirty="0">
                <a:solidFill>
                  <a:srgbClr val="FF0000"/>
                </a:solidFill>
              </a:rPr>
              <a:t>体系</a:t>
            </a:r>
            <a:r>
              <a:rPr lang="zh-CN" altLang="zh-CN" sz="2400" dirty="0"/>
              <a:t>，因此，清除工作也需要对两套体系完成。早期的对内存和磁盘的清除工作是结合在一起进行，但发现的一个问题是，</a:t>
            </a:r>
            <a:r>
              <a:rPr lang="zh-CN" altLang="zh-CN" sz="2400" dirty="0">
                <a:solidFill>
                  <a:srgbClr val="FF0000"/>
                </a:solidFill>
              </a:rPr>
              <a:t>当内存使用率高时（</a:t>
            </a:r>
            <a:r>
              <a:rPr lang="en-US" altLang="zh-CN" sz="2400" dirty="0">
                <a:solidFill>
                  <a:srgbClr val="FF0000"/>
                </a:solidFill>
              </a:rPr>
              <a:t>80~90%</a:t>
            </a:r>
            <a:r>
              <a:rPr lang="zh-CN" altLang="zh-CN" sz="2400" dirty="0">
                <a:solidFill>
                  <a:srgbClr val="FF0000"/>
                </a:solidFill>
              </a:rPr>
              <a:t>），与内存清除同时进行的磁盘清除占用了大量的网络带宽（这时磁盘使用率也高，迁移数据需要很大的开销），影响了集群写入数据的效率</a:t>
            </a:r>
            <a:r>
              <a:rPr lang="zh-CN" altLang="zh-CN" sz="2400" dirty="0"/>
              <a:t>。</a:t>
            </a:r>
          </a:p>
          <a:p>
            <a:r>
              <a:rPr lang="en-US" altLang="zh-CN" sz="2400" dirty="0"/>
              <a:t>      </a:t>
            </a:r>
            <a:r>
              <a:rPr lang="zh-CN" altLang="zh-CN" sz="2400" dirty="0"/>
              <a:t>但</a:t>
            </a:r>
            <a:r>
              <a:rPr lang="en-US" altLang="zh-CN" sz="2400" dirty="0" err="1"/>
              <a:t>RAMCloud</a:t>
            </a:r>
            <a:r>
              <a:rPr lang="zh-CN" altLang="zh-CN" sz="2400" dirty="0"/>
              <a:t>的设计目标是达到内存高使用率的同时，也要有较高的写数据效率。对比内存与磁盘的性能特点可看出，内存空间昂贵，但读写带宽足够；磁盘存储空间廉价富余，但带宽有限。</a:t>
            </a:r>
            <a:r>
              <a:rPr lang="zh-CN" altLang="en-US" sz="2400" dirty="0"/>
              <a:t>如何</a:t>
            </a:r>
            <a:r>
              <a:rPr lang="zh-CN" altLang="zh-CN" sz="2400" dirty="0"/>
              <a:t>把性能特点相差悬殊的两种存储结构放在一个清除流程中达</a:t>
            </a:r>
            <a:r>
              <a:rPr lang="zh-CN" altLang="en-US" sz="2400" dirty="0"/>
              <a:t>到较</a:t>
            </a:r>
            <a:r>
              <a:rPr lang="zh-CN" altLang="zh-CN" sz="2400" dirty="0"/>
              <a:t>理想效果</a:t>
            </a:r>
            <a:r>
              <a:rPr lang="zh-CN" altLang="en-US" sz="2400" dirty="0"/>
              <a:t>？</a:t>
            </a:r>
            <a:r>
              <a:rPr lang="en-US" altLang="zh-CN" sz="2400" dirty="0"/>
              <a:t>--- Two-level Cleaning</a:t>
            </a:r>
            <a:endParaRPr lang="zh-CN" altLang="en-US" sz="2400" b="1" dirty="0">
              <a:solidFill>
                <a:srgbClr val="0823A8"/>
              </a:solidFill>
              <a:latin typeface="Calibri" panose="020F0502020204030204" pitchFamily="34" charset="0"/>
            </a:endParaRPr>
          </a:p>
        </p:txBody>
      </p:sp>
      <p:pic>
        <p:nvPicPr>
          <p:cNvPr id="8" name="对象 5"/>
          <p:cNvPicPr/>
          <p:nvPr/>
        </p:nvPicPr>
        <p:blipFill>
          <a:blip r:embed="rId4" cstate="print"/>
          <a:srcRect l="-3484" t="-10542" r="-2443" b="-3558"/>
          <a:stretch>
            <a:fillRect/>
          </a:stretch>
        </p:blipFill>
        <p:spPr>
          <a:xfrm>
            <a:off x="1981200" y="5225659"/>
            <a:ext cx="4800600" cy="1524000"/>
          </a:xfrm>
          <a:prstGeom prst="rect">
            <a:avLst/>
          </a:prstGeom>
          <a:noFill/>
        </p:spPr>
      </p:pic>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内存云</a:t>
            </a:r>
            <a:r>
              <a:rPr lang="en-US" altLang="zh-CN" sz="3200" b="1" dirty="0" err="1">
                <a:solidFill>
                  <a:srgbClr val="002060"/>
                </a:solidFill>
                <a:latin typeface="Calibri" panose="020F0502020204030204" pitchFamily="34" charset="0"/>
              </a:rPr>
              <a:t>MemCloud</a:t>
            </a:r>
            <a:endParaRPr lang="zh-CN" altLang="en-US" sz="32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154195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48</a:t>
            </a:fld>
            <a:endParaRPr lang="zh-CN" altLang="en-US" dirty="0"/>
          </a:p>
        </p:txBody>
      </p:sp>
      <p:sp>
        <p:nvSpPr>
          <p:cNvPr id="3" name="文本框 2"/>
          <p:cNvSpPr txBox="1"/>
          <p:nvPr/>
        </p:nvSpPr>
        <p:spPr>
          <a:xfrm>
            <a:off x="609600" y="1295400"/>
            <a:ext cx="7620000" cy="461665"/>
          </a:xfrm>
          <a:prstGeom prst="rect">
            <a:avLst/>
          </a:prstGeom>
          <a:noFill/>
        </p:spPr>
        <p:txBody>
          <a:bodyPr wrap="square" rtlCol="0">
            <a:spAutoFit/>
          </a:bodyPr>
          <a:lstStyle/>
          <a:p>
            <a:r>
              <a:rPr lang="en-US" altLang="zh-CN" sz="2400" b="1" dirty="0" err="1"/>
              <a:t>RAMCloud</a:t>
            </a:r>
            <a:r>
              <a:rPr lang="zh-CN" altLang="en-US" sz="2400" b="1" dirty="0"/>
              <a:t> </a:t>
            </a:r>
            <a:r>
              <a:rPr lang="en-US" altLang="zh-CN" sz="2400" b="1" dirty="0"/>
              <a:t>Two-level Cleaning</a:t>
            </a:r>
            <a:r>
              <a:rPr lang="zh-CN" altLang="en-US" sz="2400" b="1" dirty="0"/>
              <a:t>机制</a:t>
            </a:r>
            <a:r>
              <a:rPr lang="en-US" altLang="zh-CN" sz="2400" b="1" dirty="0"/>
              <a:t>       </a:t>
            </a:r>
            <a:endParaRPr lang="zh-CN" altLang="en-US" sz="2400" b="1" dirty="0"/>
          </a:p>
        </p:txBody>
      </p:sp>
      <p:pic>
        <p:nvPicPr>
          <p:cNvPr id="2" name="图片 1"/>
          <p:cNvPicPr>
            <a:picLocks noChangeAspect="1"/>
          </p:cNvPicPr>
          <p:nvPr/>
        </p:nvPicPr>
        <p:blipFill>
          <a:blip r:embed="rId4" cstate="print"/>
          <a:stretch>
            <a:fillRect/>
          </a:stretch>
        </p:blipFill>
        <p:spPr>
          <a:xfrm>
            <a:off x="3810000" y="2133600"/>
            <a:ext cx="5821574" cy="3962400"/>
          </a:xfrm>
          <a:prstGeom prst="rect">
            <a:avLst/>
          </a:prstGeom>
        </p:spPr>
      </p:pic>
      <p:sp>
        <p:nvSpPr>
          <p:cNvPr id="8" name="文本框 7"/>
          <p:cNvSpPr txBox="1"/>
          <p:nvPr/>
        </p:nvSpPr>
        <p:spPr>
          <a:xfrm>
            <a:off x="609600" y="1905000"/>
            <a:ext cx="3124200" cy="4401205"/>
          </a:xfrm>
          <a:prstGeom prst="rect">
            <a:avLst/>
          </a:prstGeom>
          <a:noFill/>
        </p:spPr>
        <p:txBody>
          <a:bodyPr wrap="square" rtlCol="0">
            <a:spAutoFit/>
          </a:bodyPr>
          <a:lstStyle/>
          <a:p>
            <a:pPr>
              <a:buFont typeface="Wingdings" pitchFamily="2" charset="2"/>
              <a:buChar char="l"/>
            </a:pPr>
            <a:r>
              <a:rPr lang="en-US" altLang="zh-CN" sz="2000" dirty="0"/>
              <a:t>  First-level Cleaning</a:t>
            </a:r>
            <a:r>
              <a:rPr lang="zh-CN" altLang="en-US" sz="2000" dirty="0"/>
              <a:t>：</a:t>
            </a:r>
            <a:r>
              <a:rPr lang="en-US" altLang="zh-CN" sz="2000" dirty="0"/>
              <a:t>Segment Compaction</a:t>
            </a:r>
            <a:r>
              <a:rPr lang="zh-CN" altLang="en-US" sz="2000" dirty="0"/>
              <a:t>（分区压缩）</a:t>
            </a:r>
            <a:endParaRPr lang="en-US" altLang="zh-CN" sz="2000" dirty="0"/>
          </a:p>
          <a:p>
            <a:r>
              <a:rPr lang="en-US" altLang="zh-CN" sz="2000" dirty="0"/>
              <a:t>    </a:t>
            </a:r>
            <a:r>
              <a:rPr lang="zh-CN" altLang="en-US" sz="2000" dirty="0"/>
              <a:t>在此阶段清除线程只对内存内</a:t>
            </a:r>
            <a:r>
              <a:rPr lang="en-US" altLang="zh-CN" sz="2000" dirty="0"/>
              <a:t>Segment</a:t>
            </a:r>
            <a:r>
              <a:rPr lang="zh-CN" altLang="en-US" sz="2000" dirty="0"/>
              <a:t>内部的</a:t>
            </a:r>
            <a:r>
              <a:rPr lang="en-US" altLang="zh-CN" sz="2000" dirty="0"/>
              <a:t>Logs</a:t>
            </a:r>
            <a:r>
              <a:rPr lang="zh-CN" altLang="en-US" sz="2000" dirty="0"/>
              <a:t>进行清理和压缩，释放清除后的内存空间供再次使用。</a:t>
            </a:r>
          </a:p>
          <a:p>
            <a:pPr>
              <a:buFont typeface="Wingdings" pitchFamily="2" charset="2"/>
              <a:buChar char="l"/>
            </a:pPr>
            <a:r>
              <a:rPr lang="zh-CN" altLang="en-US" sz="2000" dirty="0"/>
              <a:t>  </a:t>
            </a:r>
            <a:r>
              <a:rPr lang="en-US" altLang="zh-CN" sz="2000" dirty="0"/>
              <a:t>Second-level Cleaning</a:t>
            </a:r>
            <a:r>
              <a:rPr lang="zh-CN" altLang="en-US" sz="2000" dirty="0"/>
              <a:t>：</a:t>
            </a:r>
            <a:r>
              <a:rPr lang="en-US" altLang="zh-CN" sz="2000" dirty="0"/>
              <a:t>Combined Cleaning</a:t>
            </a:r>
          </a:p>
          <a:p>
            <a:r>
              <a:rPr lang="zh-CN" altLang="en-US" sz="2000" dirty="0"/>
              <a:t>（综合清除）</a:t>
            </a:r>
            <a:endParaRPr lang="en-US" altLang="zh-CN" sz="2000" dirty="0"/>
          </a:p>
          <a:p>
            <a:r>
              <a:rPr lang="en-US" altLang="zh-CN" sz="2000" dirty="0"/>
              <a:t>    </a:t>
            </a:r>
            <a:r>
              <a:rPr lang="zh-CN" altLang="en-US" sz="2000" dirty="0"/>
              <a:t>同时清除多个</a:t>
            </a:r>
            <a:r>
              <a:rPr lang="en-US" altLang="zh-CN" dirty="0"/>
              <a:t>Segments</a:t>
            </a:r>
            <a:r>
              <a:rPr lang="en-US" altLang="zh-CN" sz="2000" dirty="0"/>
              <a:t>,</a:t>
            </a:r>
            <a:r>
              <a:rPr lang="zh-CN" altLang="en-US" sz="2000" dirty="0"/>
              <a:t>并进行磁盘清除，同步进行。</a:t>
            </a:r>
          </a:p>
        </p:txBody>
      </p:sp>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内存云</a:t>
            </a:r>
            <a:r>
              <a:rPr lang="en-US" altLang="zh-CN" sz="3200" b="1" dirty="0" err="1">
                <a:solidFill>
                  <a:srgbClr val="002060"/>
                </a:solidFill>
                <a:latin typeface="Calibri" panose="020F0502020204030204" pitchFamily="34" charset="0"/>
              </a:rPr>
              <a:t>MemCloud</a:t>
            </a:r>
            <a:endParaRPr lang="zh-CN" altLang="en-US" sz="3200" b="1" dirty="0">
              <a:solidFill>
                <a:srgbClr val="002060"/>
              </a:solidFill>
              <a:latin typeface="Calibri" panose="020F0502020204030204" pitchFamily="34" charset="0"/>
            </a:endParaRPr>
          </a:p>
        </p:txBody>
      </p:sp>
      <p:sp>
        <p:nvSpPr>
          <p:cNvPr id="4" name="圆角矩形 3"/>
          <p:cNvSpPr/>
          <p:nvPr/>
        </p:nvSpPr>
        <p:spPr>
          <a:xfrm>
            <a:off x="4495800" y="1981200"/>
            <a:ext cx="914400" cy="2590800"/>
          </a:xfrm>
          <a:prstGeom prst="roundRect">
            <a:avLst/>
          </a:prstGeom>
          <a:solidFill>
            <a:schemeClr val="accent3">
              <a:lumMod val="20000"/>
              <a:lumOff val="80000"/>
              <a:alpha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0870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49</a:t>
            </a:fld>
            <a:endParaRPr lang="zh-CN" altLang="en-US" dirty="0"/>
          </a:p>
        </p:txBody>
      </p:sp>
      <p:sp>
        <p:nvSpPr>
          <p:cNvPr id="3" name="文本框 2"/>
          <p:cNvSpPr txBox="1"/>
          <p:nvPr/>
        </p:nvSpPr>
        <p:spPr>
          <a:xfrm>
            <a:off x="609600" y="1295400"/>
            <a:ext cx="7620000" cy="461665"/>
          </a:xfrm>
          <a:prstGeom prst="rect">
            <a:avLst/>
          </a:prstGeom>
          <a:noFill/>
        </p:spPr>
        <p:txBody>
          <a:bodyPr wrap="square" rtlCol="0">
            <a:spAutoFit/>
          </a:bodyPr>
          <a:lstStyle/>
          <a:p>
            <a:r>
              <a:rPr lang="en-US" altLang="zh-CN" sz="2400" b="1" dirty="0" err="1"/>
              <a:t>RAMCloud</a:t>
            </a:r>
            <a:r>
              <a:rPr lang="zh-CN" altLang="en-US" sz="2400" b="1" dirty="0"/>
              <a:t> </a:t>
            </a:r>
            <a:r>
              <a:rPr lang="en-US" altLang="zh-CN" sz="2400" b="1" dirty="0"/>
              <a:t>Two-level Cleaning</a:t>
            </a:r>
            <a:r>
              <a:rPr lang="zh-CN" altLang="en-US" sz="2400" b="1" dirty="0"/>
              <a:t>机制</a:t>
            </a:r>
            <a:r>
              <a:rPr lang="en-US" altLang="zh-CN" sz="2400" b="1" dirty="0"/>
              <a:t>       </a:t>
            </a:r>
            <a:endParaRPr lang="zh-CN" altLang="en-US" sz="2400" b="1" dirty="0"/>
          </a:p>
        </p:txBody>
      </p:sp>
      <p:pic>
        <p:nvPicPr>
          <p:cNvPr id="2" name="图片 1"/>
          <p:cNvPicPr>
            <a:picLocks noChangeAspect="1"/>
          </p:cNvPicPr>
          <p:nvPr/>
        </p:nvPicPr>
        <p:blipFill>
          <a:blip r:embed="rId4" cstate="print"/>
          <a:stretch>
            <a:fillRect/>
          </a:stretch>
        </p:blipFill>
        <p:spPr>
          <a:xfrm>
            <a:off x="3810000" y="2133600"/>
            <a:ext cx="5821574" cy="3962400"/>
          </a:xfrm>
          <a:prstGeom prst="rect">
            <a:avLst/>
          </a:prstGeom>
        </p:spPr>
      </p:pic>
      <p:sp>
        <p:nvSpPr>
          <p:cNvPr id="8" name="文本框 7"/>
          <p:cNvSpPr txBox="1"/>
          <p:nvPr/>
        </p:nvSpPr>
        <p:spPr>
          <a:xfrm>
            <a:off x="609600" y="1905000"/>
            <a:ext cx="3124200" cy="4401205"/>
          </a:xfrm>
          <a:prstGeom prst="rect">
            <a:avLst/>
          </a:prstGeom>
          <a:noFill/>
        </p:spPr>
        <p:txBody>
          <a:bodyPr wrap="square" rtlCol="0">
            <a:spAutoFit/>
          </a:bodyPr>
          <a:lstStyle/>
          <a:p>
            <a:pPr>
              <a:buFont typeface="Wingdings" pitchFamily="2" charset="2"/>
              <a:buChar char="l"/>
            </a:pPr>
            <a:r>
              <a:rPr lang="en-US" altLang="zh-CN" sz="2000" dirty="0"/>
              <a:t>  First-level Cleaning</a:t>
            </a:r>
            <a:r>
              <a:rPr lang="zh-CN" altLang="en-US" sz="2000" dirty="0"/>
              <a:t>：</a:t>
            </a:r>
            <a:r>
              <a:rPr lang="en-US" altLang="zh-CN" sz="2000" dirty="0"/>
              <a:t>Segment Compaction</a:t>
            </a:r>
            <a:r>
              <a:rPr lang="zh-CN" altLang="en-US" sz="2000" dirty="0"/>
              <a:t>（分区压缩）</a:t>
            </a:r>
            <a:endParaRPr lang="en-US" altLang="zh-CN" sz="2000" dirty="0"/>
          </a:p>
          <a:p>
            <a:r>
              <a:rPr lang="en-US" altLang="zh-CN" sz="2000" dirty="0"/>
              <a:t>    </a:t>
            </a:r>
            <a:r>
              <a:rPr lang="zh-CN" altLang="en-US" sz="2000" dirty="0"/>
              <a:t>在此阶段清除线程只对内存内</a:t>
            </a:r>
            <a:r>
              <a:rPr lang="en-US" altLang="zh-CN" sz="2000" dirty="0"/>
              <a:t>Segment</a:t>
            </a:r>
            <a:r>
              <a:rPr lang="zh-CN" altLang="en-US" sz="2000" dirty="0"/>
              <a:t>内部的</a:t>
            </a:r>
            <a:r>
              <a:rPr lang="en-US" altLang="zh-CN" sz="2000" dirty="0"/>
              <a:t>Logs</a:t>
            </a:r>
            <a:r>
              <a:rPr lang="zh-CN" altLang="en-US" sz="2000" dirty="0"/>
              <a:t>进行清理和压缩，释放清除后的内存空间供再次使用。</a:t>
            </a:r>
          </a:p>
          <a:p>
            <a:pPr>
              <a:buFont typeface="Wingdings" pitchFamily="2" charset="2"/>
              <a:buChar char="l"/>
            </a:pPr>
            <a:r>
              <a:rPr lang="zh-CN" altLang="en-US" sz="2000" dirty="0"/>
              <a:t>  </a:t>
            </a:r>
            <a:r>
              <a:rPr lang="en-US" altLang="zh-CN" sz="2000" dirty="0"/>
              <a:t>Second-level Cleaning</a:t>
            </a:r>
            <a:r>
              <a:rPr lang="zh-CN" altLang="en-US" sz="2000" dirty="0"/>
              <a:t>：</a:t>
            </a:r>
            <a:r>
              <a:rPr lang="en-US" altLang="zh-CN" sz="2000" dirty="0"/>
              <a:t>Combined Cleaning</a:t>
            </a:r>
          </a:p>
          <a:p>
            <a:r>
              <a:rPr lang="zh-CN" altLang="en-US" sz="2000" dirty="0"/>
              <a:t>（综合清除）</a:t>
            </a:r>
            <a:endParaRPr lang="en-US" altLang="zh-CN" sz="2000" dirty="0"/>
          </a:p>
          <a:p>
            <a:r>
              <a:rPr lang="en-US" altLang="zh-CN" sz="2000" dirty="0"/>
              <a:t>    </a:t>
            </a:r>
            <a:r>
              <a:rPr lang="zh-CN" altLang="en-US" sz="2000" dirty="0"/>
              <a:t>同时清除多个</a:t>
            </a:r>
            <a:r>
              <a:rPr lang="en-US" altLang="zh-CN" dirty="0"/>
              <a:t>Segments</a:t>
            </a:r>
            <a:r>
              <a:rPr lang="en-US" altLang="zh-CN" sz="2000" dirty="0"/>
              <a:t>,</a:t>
            </a:r>
            <a:r>
              <a:rPr lang="zh-CN" altLang="en-US" sz="2000" dirty="0"/>
              <a:t>并进行磁盘清除，同步进行。</a:t>
            </a:r>
          </a:p>
        </p:txBody>
      </p:sp>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内存云</a:t>
            </a:r>
            <a:r>
              <a:rPr lang="en-US" altLang="zh-CN" sz="3200" b="1" dirty="0" err="1">
                <a:solidFill>
                  <a:srgbClr val="002060"/>
                </a:solidFill>
                <a:latin typeface="Calibri" panose="020F0502020204030204" pitchFamily="34" charset="0"/>
              </a:rPr>
              <a:t>MemCloud</a:t>
            </a:r>
            <a:endParaRPr lang="zh-CN" altLang="en-US" sz="3200" b="1" dirty="0">
              <a:solidFill>
                <a:srgbClr val="002060"/>
              </a:solidFill>
              <a:latin typeface="Calibri" panose="020F0502020204030204" pitchFamily="34" charset="0"/>
            </a:endParaRPr>
          </a:p>
        </p:txBody>
      </p:sp>
      <p:sp>
        <p:nvSpPr>
          <p:cNvPr id="4" name="圆角矩形 3"/>
          <p:cNvSpPr/>
          <p:nvPr/>
        </p:nvSpPr>
        <p:spPr>
          <a:xfrm>
            <a:off x="4495800" y="3635375"/>
            <a:ext cx="914400" cy="2590800"/>
          </a:xfrm>
          <a:prstGeom prst="roundRect">
            <a:avLst/>
          </a:prstGeom>
          <a:solidFill>
            <a:schemeClr val="accent3">
              <a:lumMod val="20000"/>
              <a:lumOff val="80000"/>
              <a:alpha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圆角矩形 9"/>
          <p:cNvSpPr/>
          <p:nvPr/>
        </p:nvSpPr>
        <p:spPr>
          <a:xfrm>
            <a:off x="6149286" y="3621928"/>
            <a:ext cx="1699313" cy="2590800"/>
          </a:xfrm>
          <a:prstGeom prst="roundRect">
            <a:avLst/>
          </a:prstGeom>
          <a:solidFill>
            <a:schemeClr val="accent3">
              <a:lumMod val="20000"/>
              <a:lumOff val="80000"/>
              <a:alpha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044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a:t>
            </a:fld>
            <a:endParaRPr lang="zh-CN" altLang="en-US"/>
          </a:p>
        </p:txBody>
      </p:sp>
      <p:sp>
        <p:nvSpPr>
          <p:cNvPr id="3" name="文本框 2"/>
          <p:cNvSpPr txBox="1"/>
          <p:nvPr/>
        </p:nvSpPr>
        <p:spPr>
          <a:xfrm>
            <a:off x="228600" y="1143000"/>
            <a:ext cx="8610600" cy="3375283"/>
          </a:xfrm>
          <a:prstGeom prst="rect">
            <a:avLst/>
          </a:prstGeom>
          <a:noFill/>
        </p:spPr>
        <p:txBody>
          <a:bodyPr wrap="square" rtlCol="0">
            <a:spAutoFit/>
          </a:bodyPr>
          <a:lstStyle/>
          <a:p>
            <a:pPr>
              <a:lnSpc>
                <a:spcPts val="3200"/>
              </a:lnSpc>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缓存（</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）指将高访问率数据存储在访问速度相对较高的存储介质（如</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的缓存或机器主内存）供系统快速访问数据，减少数据访问时间。</a:t>
            </a:r>
          </a:p>
          <a:p>
            <a:pPr>
              <a:lnSpc>
                <a:spcPts val="3200"/>
              </a:lnSpc>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ts val="3200"/>
              </a:lnSpc>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分布式缓存系统（</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Distributed Cache System</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）包含两层含义：</a:t>
            </a:r>
          </a:p>
          <a:p>
            <a:pPr>
              <a:lnSpc>
                <a:spcPts val="3200"/>
              </a:lnSpc>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）由多台服务器组成一个</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缓存服务器集群</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，以多节点集群方式提供缓存服务，即物理架构上是分布式；</a:t>
            </a:r>
          </a:p>
          <a:p>
            <a:pPr>
              <a:lnSpc>
                <a:spcPts val="3200"/>
              </a:lnSpc>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）缓存数据（可看作一个大数据表）被分布式存储在多台缓存服务器上，即</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逻辑架构上也是分布式</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a:t>
            </a:r>
          </a:p>
        </p:txBody>
      </p:sp>
      <p:sp>
        <p:nvSpPr>
          <p:cNvPr id="15"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18.1 </a:t>
            </a:r>
            <a:r>
              <a:rPr lang="zh-CN" altLang="en-US" sz="3200" b="1" dirty="0">
                <a:solidFill>
                  <a:srgbClr val="002060"/>
                </a:solidFill>
                <a:latin typeface="Calibri" panose="020F0502020204030204" pitchFamily="34" charset="0"/>
              </a:rPr>
              <a:t>分布式缓存体系</a:t>
            </a:r>
          </a:p>
        </p:txBody>
      </p:sp>
    </p:spTree>
    <p:extLst>
      <p:ext uri="{BB962C8B-B14F-4D97-AF65-F5344CB8AC3E}">
        <p14:creationId xmlns:p14="http://schemas.microsoft.com/office/powerpoint/2010/main" val="4153048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a:t>
            </a:fld>
            <a:endParaRPr lang="zh-CN" altLang="en-US"/>
          </a:p>
        </p:txBody>
      </p:sp>
      <p:sp>
        <p:nvSpPr>
          <p:cNvPr id="3" name="文本框 2"/>
          <p:cNvSpPr txBox="1"/>
          <p:nvPr/>
        </p:nvSpPr>
        <p:spPr>
          <a:xfrm>
            <a:off x="228600" y="1143000"/>
            <a:ext cx="8610600" cy="1692066"/>
          </a:xfrm>
          <a:prstGeom prst="rect">
            <a:avLst/>
          </a:prstGeom>
          <a:noFill/>
        </p:spPr>
        <p:txBody>
          <a:bodyPr wrap="square" rtlCol="0">
            <a:spAutoFit/>
          </a:bodyPr>
          <a:lstStyle/>
          <a:p>
            <a:pPr>
              <a:lnSpc>
                <a:spcPts val="3200"/>
              </a:lnSpc>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3F21F1"/>
                </a:solidFill>
                <a:latin typeface="Times New Roman" panose="02020603050405020304" pitchFamily="18" charset="0"/>
                <a:ea typeface="微软雅黑" panose="020B0503020204020204" pitchFamily="34" charset="-122"/>
                <a:cs typeface="Times New Roman" panose="02020603050405020304" pitchFamily="18" charset="0"/>
              </a:rPr>
              <a:t>蓝色步骤</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为：当应用程序（浏览器）第一次访问某个数据，而该数据不在缓存服务器（</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memcached</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）上，则系统将该数据从数据库（</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RDBS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）中读出，返回给应用程序，同时存入缓存服务器。</a:t>
            </a:r>
            <a:r>
              <a:rPr lang="zh-CN" altLang="en-US" sz="20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绿色步骤</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为：当应用程序再次访问该数据，则直接从缓存服务器中读出，大大加快了访问速度。</a:t>
            </a:r>
          </a:p>
        </p:txBody>
      </p:sp>
      <p:grpSp>
        <p:nvGrpSpPr>
          <p:cNvPr id="2" name="组合 1"/>
          <p:cNvGrpSpPr/>
          <p:nvPr/>
        </p:nvGrpSpPr>
        <p:grpSpPr>
          <a:xfrm>
            <a:off x="533400" y="3109967"/>
            <a:ext cx="8001000" cy="3246383"/>
            <a:chOff x="762000" y="3352800"/>
            <a:chExt cx="8001000" cy="3246383"/>
          </a:xfrm>
        </p:grpSpPr>
        <p:pic>
          <p:nvPicPr>
            <p:cNvPr id="9" name="图片 8" descr="a"/>
            <p:cNvPicPr>
              <a:picLocks noChangeAspect="1" noChangeArrowheads="1"/>
            </p:cNvPicPr>
            <p:nvPr/>
          </p:nvPicPr>
          <p:blipFill>
            <a:blip r:embed="rId4" cstate="print"/>
            <a:srcRect/>
            <a:stretch>
              <a:fillRect/>
            </a:stretch>
          </p:blipFill>
          <p:spPr>
            <a:xfrm>
              <a:off x="2743200" y="3352800"/>
              <a:ext cx="4191000" cy="3246383"/>
            </a:xfrm>
            <a:prstGeom prst="rect">
              <a:avLst/>
            </a:prstGeom>
            <a:noFill/>
          </p:spPr>
        </p:pic>
        <p:sp>
          <p:nvSpPr>
            <p:cNvPr id="10" name="TextBox 9"/>
            <p:cNvSpPr txBox="1"/>
            <p:nvPr/>
          </p:nvSpPr>
          <p:spPr>
            <a:xfrm>
              <a:off x="762000" y="4572000"/>
              <a:ext cx="1295400" cy="400110"/>
            </a:xfrm>
            <a:prstGeom prst="rect">
              <a:avLst/>
            </a:prstGeom>
            <a:noFill/>
          </p:spPr>
          <p:txBody>
            <a:bodyPr wrap="square" rtlCol="0">
              <a:spAutoFit/>
            </a:bodyPr>
            <a:lstStyle/>
            <a:p>
              <a:r>
                <a:rPr lang="zh-CN" altLang="en-US" sz="2000" b="1" dirty="0"/>
                <a:t>硬盘读写</a:t>
              </a:r>
            </a:p>
          </p:txBody>
        </p:sp>
        <p:cxnSp>
          <p:nvCxnSpPr>
            <p:cNvPr id="12" name="直接箭头连接符 11"/>
            <p:cNvCxnSpPr/>
            <p:nvPr/>
          </p:nvCxnSpPr>
          <p:spPr>
            <a:xfrm flipH="1" flipV="1">
              <a:off x="1905000" y="4953000"/>
              <a:ext cx="990600" cy="4572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467600" y="4648200"/>
              <a:ext cx="1295400" cy="400110"/>
            </a:xfrm>
            <a:prstGeom prst="rect">
              <a:avLst/>
            </a:prstGeom>
            <a:noFill/>
          </p:spPr>
          <p:txBody>
            <a:bodyPr wrap="square" rtlCol="0">
              <a:spAutoFit/>
            </a:bodyPr>
            <a:lstStyle/>
            <a:p>
              <a:r>
                <a:rPr lang="zh-CN" altLang="en-US" sz="2000" b="1" dirty="0"/>
                <a:t>内存读取</a:t>
              </a:r>
            </a:p>
          </p:txBody>
        </p:sp>
        <p:cxnSp>
          <p:nvCxnSpPr>
            <p:cNvPr id="14" name="直接箭头连接符 13"/>
            <p:cNvCxnSpPr/>
            <p:nvPr/>
          </p:nvCxnSpPr>
          <p:spPr>
            <a:xfrm flipV="1">
              <a:off x="6781800" y="5029200"/>
              <a:ext cx="762000" cy="3810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15"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18.1 </a:t>
            </a:r>
            <a:r>
              <a:rPr lang="zh-CN" altLang="en-US" sz="3200" b="1" dirty="0">
                <a:solidFill>
                  <a:srgbClr val="002060"/>
                </a:solidFill>
                <a:latin typeface="Calibri" panose="020F0502020204030204" pitchFamily="34" charset="0"/>
              </a:rPr>
              <a:t>分布式缓存体系</a:t>
            </a:r>
          </a:p>
        </p:txBody>
      </p:sp>
    </p:spTree>
    <p:extLst>
      <p:ext uri="{BB962C8B-B14F-4D97-AF65-F5344CB8AC3E}">
        <p14:creationId xmlns:p14="http://schemas.microsoft.com/office/powerpoint/2010/main" val="394943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7</a:t>
            </a:fld>
            <a:endParaRPr lang="zh-CN" altLang="en-US"/>
          </a:p>
        </p:txBody>
      </p:sp>
      <p:pic>
        <p:nvPicPr>
          <p:cNvPr id="4" name="图片 3"/>
          <p:cNvPicPr>
            <a:picLocks noChangeAspect="1"/>
          </p:cNvPicPr>
          <p:nvPr/>
        </p:nvPicPr>
        <p:blipFill>
          <a:blip r:embed="rId4" cstate="print"/>
          <a:stretch>
            <a:fillRect/>
          </a:stretch>
        </p:blipFill>
        <p:spPr>
          <a:xfrm>
            <a:off x="488515" y="3567190"/>
            <a:ext cx="7673708" cy="2743200"/>
          </a:xfrm>
          <a:prstGeom prst="rect">
            <a:avLst/>
          </a:prstGeom>
        </p:spPr>
      </p:pic>
      <p:sp>
        <p:nvSpPr>
          <p:cNvPr id="5" name="矩形 4"/>
          <p:cNvSpPr/>
          <p:nvPr/>
        </p:nvSpPr>
        <p:spPr>
          <a:xfrm>
            <a:off x="2241115" y="6386590"/>
            <a:ext cx="3621504" cy="369332"/>
          </a:xfrm>
          <a:prstGeom prst="rect">
            <a:avLst/>
          </a:prstGeom>
        </p:spPr>
        <p:txBody>
          <a:bodyPr wrap="none">
            <a:spAutoFit/>
          </a:bodyPr>
          <a:lstStyle/>
          <a:p>
            <a:r>
              <a:rPr lang="zh-CN" altLang="en-US" dirty="0"/>
              <a:t>数据同步的</a:t>
            </a:r>
            <a:r>
              <a:rPr lang="en-US" altLang="zh-CN" dirty="0" err="1"/>
              <a:t>JBoss</a:t>
            </a:r>
            <a:r>
              <a:rPr lang="en-US" altLang="zh-CN" dirty="0"/>
              <a:t> Cache</a:t>
            </a:r>
            <a:r>
              <a:rPr lang="zh-CN" altLang="en-US" dirty="0"/>
              <a:t>缓存系统</a:t>
            </a:r>
          </a:p>
        </p:txBody>
      </p:sp>
      <p:sp>
        <p:nvSpPr>
          <p:cNvPr id="10" name="矩形 9"/>
          <p:cNvSpPr/>
          <p:nvPr/>
        </p:nvSpPr>
        <p:spPr>
          <a:xfrm>
            <a:off x="228600" y="1040467"/>
            <a:ext cx="8610600" cy="240065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缓存服务器</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不是</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把数据存储在磁盘上而是</a:t>
            </a:r>
            <a:r>
              <a:rPr lang="zh-CN"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存放在内存</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中，多个缓存服务器</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按</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分布式共同存放一个数据表，涉及到</a:t>
            </a:r>
            <a:r>
              <a:rPr lang="zh-CN"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数据同步</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的问题</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数据同步缓存系统</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以</a:t>
            </a:r>
            <a:r>
              <a:rPr lang="en-US" altLang="zh-CN" sz="2000" dirty="0" err="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JBoss</a:t>
            </a:r>
            <a:r>
              <a:rPr lang="en-US" altLang="zh-CN" sz="20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Cache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为代表。</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JBoss</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Cache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的缓存服务器集群中所有节点均保存一份相同的缓存数据，当某个节点有缓存数据更新的时候，会通知集群中其他机器更新内存或清除缓存数据。</a:t>
            </a:r>
          </a:p>
        </p:txBody>
      </p:sp>
      <p:sp>
        <p:nvSpPr>
          <p:cNvPr id="11"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18.1.1 </a:t>
            </a:r>
            <a:r>
              <a:rPr lang="zh-CN" altLang="en-US" sz="3200" b="1" dirty="0">
                <a:solidFill>
                  <a:srgbClr val="002060"/>
                </a:solidFill>
                <a:latin typeface="Calibri" panose="020F0502020204030204" pitchFamily="34" charset="0"/>
              </a:rPr>
              <a:t>分布式缓存架构</a:t>
            </a:r>
          </a:p>
        </p:txBody>
      </p:sp>
    </p:spTree>
    <p:extLst>
      <p:ext uri="{BB962C8B-B14F-4D97-AF65-F5344CB8AC3E}">
        <p14:creationId xmlns:p14="http://schemas.microsoft.com/office/powerpoint/2010/main" val="2333747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8</a:t>
            </a:fld>
            <a:endParaRPr lang="zh-CN" altLang="en-US"/>
          </a:p>
        </p:txBody>
      </p:sp>
      <p:sp>
        <p:nvSpPr>
          <p:cNvPr id="3" name="文本框 2"/>
          <p:cNvSpPr txBox="1"/>
          <p:nvPr/>
        </p:nvSpPr>
        <p:spPr>
          <a:xfrm>
            <a:off x="228600" y="1020727"/>
            <a:ext cx="8610600" cy="1938992"/>
          </a:xfrm>
          <a:prstGeom prst="rect">
            <a:avLst/>
          </a:prstGeom>
          <a:noFill/>
        </p:spPr>
        <p:txBody>
          <a:bodyPr wrap="square" rtlCol="0">
            <a:spAutoFit/>
          </a:bodyPr>
          <a:lstStyle/>
          <a:p>
            <a:pPr>
              <a:lnSpc>
                <a:spcPct val="150000"/>
              </a:lnSpc>
            </a:pPr>
            <a:r>
              <a:rPr lang="en-US" altLang="zh-CN" sz="2000" dirty="0" err="1">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Memchache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则采用了</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数据不同步</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的架构，采用一组专用缓存服务器，缓存与应用分离部署。在存放和访问缓存数据时，通过一致性</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Hash</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算法选择缓存节点，集群缓存服务器之间不需要数据同步，因此集群规模可以</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很容易地实现扩容</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，具有良好的可伸缩性。</a:t>
            </a:r>
          </a:p>
        </p:txBody>
      </p:sp>
      <p:pic>
        <p:nvPicPr>
          <p:cNvPr id="2" name="图片 1"/>
          <p:cNvPicPr>
            <a:picLocks noChangeAspect="1"/>
          </p:cNvPicPr>
          <p:nvPr/>
        </p:nvPicPr>
        <p:blipFill>
          <a:blip r:embed="rId4" cstate="print"/>
          <a:stretch>
            <a:fillRect/>
          </a:stretch>
        </p:blipFill>
        <p:spPr>
          <a:xfrm>
            <a:off x="533400" y="2930492"/>
            <a:ext cx="5729985" cy="3733800"/>
          </a:xfrm>
          <a:prstGeom prst="rect">
            <a:avLst/>
          </a:prstGeom>
        </p:spPr>
      </p:pic>
      <p:sp>
        <p:nvSpPr>
          <p:cNvPr id="7" name="矩形 6"/>
          <p:cNvSpPr/>
          <p:nvPr/>
        </p:nvSpPr>
        <p:spPr>
          <a:xfrm>
            <a:off x="6263385" y="5791200"/>
            <a:ext cx="2262158" cy="369332"/>
          </a:xfrm>
          <a:prstGeom prst="rect">
            <a:avLst/>
          </a:prstGeom>
        </p:spPr>
        <p:txBody>
          <a:bodyPr wrap="none">
            <a:spAutoFit/>
          </a:bodyPr>
          <a:lstStyle/>
          <a:p>
            <a:r>
              <a:rPr lang="zh-CN" altLang="en-US" dirty="0"/>
              <a:t>数据不同步缓存系统</a:t>
            </a:r>
          </a:p>
        </p:txBody>
      </p:sp>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分布式缓存架构</a:t>
            </a:r>
          </a:p>
        </p:txBody>
      </p:sp>
    </p:spTree>
    <p:extLst>
      <p:ext uri="{BB962C8B-B14F-4D97-AF65-F5344CB8AC3E}">
        <p14:creationId xmlns:p14="http://schemas.microsoft.com/office/powerpoint/2010/main" val="2309574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9</a:t>
            </a:fld>
            <a:endParaRPr lang="zh-CN" altLang="en-US"/>
          </a:p>
        </p:txBody>
      </p:sp>
      <p:sp>
        <p:nvSpPr>
          <p:cNvPr id="3" name="文本框 2"/>
          <p:cNvSpPr txBox="1"/>
          <p:nvPr/>
        </p:nvSpPr>
        <p:spPr>
          <a:xfrm>
            <a:off x="316282" y="1068169"/>
            <a:ext cx="8522918" cy="2862322"/>
          </a:xfrm>
          <a:prstGeom prst="rect">
            <a:avLst/>
          </a:prstGeom>
          <a:noFill/>
        </p:spPr>
        <p:txBody>
          <a:bodyPr wrap="square" rtlCol="0">
            <a:spAutoFit/>
          </a:bodyPr>
          <a:lstStyle/>
          <a:p>
            <a:pPr>
              <a:lnSpc>
                <a:spcPct val="150000"/>
              </a:lnSpc>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在系统实现方面，分布式缓存系统主要通过如下的内存关键技术来实现数据的快速访问。</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、数据压缩存储，包括字典编码算法、高效压缩存储、数据操作等。</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、列存储架构。</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、分区。</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、只插入差异数据。</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TextBox 11"/>
          <p:cNvSpPr txBox="1">
            <a:spLocks noChangeArrowheads="1"/>
          </p:cNvSpPr>
          <p:nvPr/>
        </p:nvSpPr>
        <p:spPr bwMode="auto">
          <a:xfrm>
            <a:off x="3162300" y="254356"/>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18.1.2 </a:t>
            </a:r>
            <a:r>
              <a:rPr lang="zh-CN" altLang="en-US" sz="3200" b="1" dirty="0">
                <a:solidFill>
                  <a:srgbClr val="002060"/>
                </a:solidFill>
                <a:latin typeface="Calibri" panose="020F0502020204030204" pitchFamily="34" charset="0"/>
              </a:rPr>
              <a:t>内存技术 </a:t>
            </a:r>
          </a:p>
        </p:txBody>
      </p:sp>
    </p:spTree>
    <p:extLst>
      <p:ext uri="{BB962C8B-B14F-4D97-AF65-F5344CB8AC3E}">
        <p14:creationId xmlns:p14="http://schemas.microsoft.com/office/powerpoint/2010/main" val="406703228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20000"/>
            <a:lumOff val="80000"/>
          </a:schemeClr>
        </a:solidFill>
        <a:ln>
          <a:solidFill>
            <a:schemeClr val="accent3">
              <a:lumMod val="60000"/>
              <a:lumOff val="40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2801</TotalTime>
  <Words>4628</Words>
  <Application>Microsoft Office PowerPoint</Application>
  <PresentationFormat>全屏显示(4:3)</PresentationFormat>
  <Paragraphs>403</Paragraphs>
  <Slides>49</Slides>
  <Notes>49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49</vt:i4>
      </vt:variant>
    </vt:vector>
  </HeadingPairs>
  <TitlesOfParts>
    <vt:vector size="57" baseType="lpstr">
      <vt:lpstr>宋体</vt:lpstr>
      <vt:lpstr>微软雅黑</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abc</dc:creator>
  <cp:lastModifiedBy>Tom China</cp:lastModifiedBy>
  <cp:revision>308</cp:revision>
  <dcterms:created xsi:type="dcterms:W3CDTF">2010-07-16T22:48:00Z</dcterms:created>
  <dcterms:modified xsi:type="dcterms:W3CDTF">2024-11-13T09:03:16Z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2052-10.1.0.6660</vt:lpwstr>
  </property>
</Properties>
</file>